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51435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0" roundtripDataSignature="AMtx7mh3NHCIxdflNCdvN+PCdQyNfHXCS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
        <p:cNvGrpSpPr/>
        <p:nvPr/>
      </p:nvGrpSpPr>
      <p:grpSpPr>
        <a:xfrm>
          <a:off x="0" y="0"/>
          <a:ext cx="0" cy="0"/>
          <a:chOff x="0" y="0"/>
          <a:chExt cx="0" cy="0"/>
        </a:xfrm>
      </p:grpSpPr>
      <p:sp>
        <p:nvSpPr>
          <p:cNvPr id="12" name="Google Shape;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 name="Google Shape;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 name="Google Shape;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60" name="Google Shape;360;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1" name="Google Shape;45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2" name="Google Shape;532;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1" name="Google Shape;571;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2" name="Google Shape;572;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1" name="Google Shape;61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8" name="Google Shape;65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59" name="Google Shape;659;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0" name="Google Shape;740;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1" name="Google Shape;741;p1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0" name="Google Shape;780;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p1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Google Shape;2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 name="Google Shape;3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1" name="Google Shape;3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3" name="Google Shape;813;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14" name="Google Shape;814;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8" name="Google Shape;898;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9" name="Google Shape;899;p2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7" name="Google Shape;97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8" name="Google Shape;97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4"/>
        <p:cNvGrpSpPr/>
        <p:nvPr/>
      </p:nvGrpSpPr>
      <p:grpSpPr>
        <a:xfrm>
          <a:off x="0" y="0"/>
          <a:ext cx="0" cy="0"/>
          <a:chOff x="0" y="0"/>
          <a:chExt cx="0" cy="0"/>
        </a:xfrm>
      </p:grpSpPr>
      <p:sp>
        <p:nvSpPr>
          <p:cNvPr id="1015" name="Google Shape;101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6" name="Google Shape;1016;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7" name="Google Shape;1017;p2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7" name="Google Shape;1067;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3" name="Google Shape;109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4" name="Google Shape;109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 name="Google Shape;5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 name="Google Shape;9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3" name="Google Shape;193;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0" name="Google Shape;28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1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
        <p:cNvGrpSpPr/>
        <p:nvPr/>
      </p:nvGrpSpPr>
      <p:grpSpPr>
        <a:xfrm>
          <a:off x="0" y="0"/>
          <a:ext cx="0" cy="0"/>
          <a:chOff x="0" y="0"/>
          <a:chExt cx="0" cy="0"/>
        </a:xfrm>
      </p:grpSpPr>
      <p:pic>
        <p:nvPicPr>
          <p:cNvPr id="16" name="Google Shape;16;p1" descr="preencoded.png"/>
          <p:cNvPicPr preferRelativeResize="0"/>
          <p:nvPr/>
        </p:nvPicPr>
        <p:blipFill rotWithShape="1">
          <a:blip r:embed="rId3">
            <a:alphaModFix/>
          </a:blip>
          <a:srcRect/>
          <a:stretch/>
        </p:blipFill>
        <p:spPr>
          <a:xfrm>
            <a:off x="0" y="0"/>
            <a:ext cx="9144002" cy="5234526"/>
          </a:xfrm>
          <a:prstGeom prst="rect">
            <a:avLst/>
          </a:prstGeom>
          <a:noFill/>
          <a:ln>
            <a:noFill/>
          </a:ln>
        </p:spPr>
      </p:pic>
      <p:sp>
        <p:nvSpPr>
          <p:cNvPr id="17" name="Google Shape;17;p1"/>
          <p:cNvSpPr/>
          <p:nvPr/>
        </p:nvSpPr>
        <p:spPr>
          <a:xfrm>
            <a:off x="1000125" y="428625"/>
            <a:ext cx="7143900" cy="164100"/>
          </a:xfrm>
          <a:prstGeom prst="rect">
            <a:avLst/>
          </a:prstGeom>
          <a:noFill/>
          <a:ln>
            <a:noFill/>
          </a:ln>
        </p:spPr>
        <p:txBody>
          <a:bodyPr spcFirstLastPara="1" wrap="square" lIns="0" tIns="0" rIns="0" bIns="0" anchor="t" anchorCtr="0">
            <a:spAutoFit/>
          </a:bodyPr>
          <a:lstStyle/>
          <a:p>
            <a:pPr marL="0" marR="0" lvl="0" indent="0" algn="ctr" rtl="0">
              <a:lnSpc>
                <a:spcPct val="127388"/>
              </a:lnSpc>
              <a:spcBef>
                <a:spcPts val="0"/>
              </a:spcBef>
              <a:spcAft>
                <a:spcPts val="0"/>
              </a:spcAft>
              <a:buClr>
                <a:srgbClr val="00FF41"/>
              </a:buClr>
              <a:buSzPts val="942"/>
              <a:buFont typeface="Calibri"/>
              <a:buNone/>
            </a:pPr>
            <a:r>
              <a:rPr lang="en-US" sz="942" b="0" i="0" u="none" strike="noStrike" cap="none" dirty="0">
                <a:solidFill>
                  <a:srgbClr val="00FF41"/>
                </a:solidFill>
                <a:latin typeface="Calibri"/>
                <a:ea typeface="Calibri"/>
                <a:cs typeface="Calibri"/>
                <a:sym typeface="Calibri"/>
              </a:rPr>
              <a:t>$ pentest_report.exe</a:t>
            </a:r>
            <a:endParaRPr sz="942" b="0" i="0" u="none" strike="noStrike" cap="none" dirty="0">
              <a:solidFill>
                <a:schemeClr val="dk1"/>
              </a:solidFill>
              <a:latin typeface="Calibri"/>
              <a:ea typeface="Calibri"/>
              <a:cs typeface="Calibri"/>
              <a:sym typeface="Calibri"/>
            </a:endParaRPr>
          </a:p>
        </p:txBody>
      </p:sp>
      <p:sp>
        <p:nvSpPr>
          <p:cNvPr id="18" name="Google Shape;18;p1"/>
          <p:cNvSpPr/>
          <p:nvPr/>
        </p:nvSpPr>
        <p:spPr>
          <a:xfrm>
            <a:off x="1000125" y="860567"/>
            <a:ext cx="7143900" cy="1735800"/>
          </a:xfrm>
          <a:prstGeom prst="rect">
            <a:avLst/>
          </a:prstGeom>
          <a:noFill/>
          <a:ln>
            <a:noFill/>
          </a:ln>
        </p:spPr>
        <p:txBody>
          <a:bodyPr spcFirstLastPara="1" wrap="square" lIns="0" tIns="0" rIns="0" bIns="0" anchor="t" anchorCtr="0">
            <a:spAutoFit/>
          </a:bodyPr>
          <a:lstStyle/>
          <a:p>
            <a:pPr marL="0" marR="0" lvl="0" indent="0" algn="ctr" rtl="0">
              <a:lnSpc>
                <a:spcPct val="131332"/>
              </a:lnSpc>
              <a:spcBef>
                <a:spcPts val="0"/>
              </a:spcBef>
              <a:spcAft>
                <a:spcPts val="0"/>
              </a:spcAft>
              <a:buClr>
                <a:srgbClr val="00FF41"/>
              </a:buClr>
              <a:buSzPts val="3731"/>
              <a:buFont typeface="Calibri"/>
              <a:buNone/>
            </a:pPr>
            <a:r>
              <a:rPr lang="en-US" sz="3731" b="1" i="0" u="none" strike="noStrike" cap="none">
                <a:solidFill>
                  <a:srgbClr val="00FF41"/>
                </a:solidFill>
                <a:latin typeface="Calibri"/>
                <a:ea typeface="Calibri"/>
                <a:cs typeface="Calibri"/>
                <a:sym typeface="Calibri"/>
              </a:rPr>
              <a:t>Nahamstore Web Application</a:t>
            </a:r>
            <a:br>
              <a:rPr lang="en-US" sz="3731" b="1" i="0" u="none" strike="noStrike" cap="none">
                <a:solidFill>
                  <a:srgbClr val="00FF41"/>
                </a:solidFill>
                <a:latin typeface="Calibri"/>
                <a:ea typeface="Calibri"/>
                <a:cs typeface="Calibri"/>
                <a:sym typeface="Calibri"/>
              </a:rPr>
            </a:br>
            <a:r>
              <a:rPr lang="en-US" sz="3731" b="1" i="0" u="none" strike="noStrike" cap="none">
                <a:solidFill>
                  <a:srgbClr val="00FF41"/>
                </a:solidFill>
                <a:latin typeface="Calibri"/>
                <a:ea typeface="Calibri"/>
                <a:cs typeface="Calibri"/>
                <a:sym typeface="Calibri"/>
              </a:rPr>
              <a:t>Penetration Test</a:t>
            </a:r>
            <a:endParaRPr sz="3731" b="0" i="0" u="none" strike="noStrike" cap="none">
              <a:solidFill>
                <a:schemeClr val="dk1"/>
              </a:solidFill>
              <a:latin typeface="Calibri"/>
              <a:ea typeface="Calibri"/>
              <a:cs typeface="Calibri"/>
              <a:sym typeface="Calibri"/>
            </a:endParaRPr>
          </a:p>
        </p:txBody>
      </p:sp>
      <p:sp>
        <p:nvSpPr>
          <p:cNvPr id="19" name="Google Shape;19;p1"/>
          <p:cNvSpPr/>
          <p:nvPr/>
        </p:nvSpPr>
        <p:spPr>
          <a:xfrm>
            <a:off x="1000125" y="3145472"/>
            <a:ext cx="7143900" cy="384721"/>
          </a:xfrm>
          <a:prstGeom prst="rect">
            <a:avLst/>
          </a:prstGeom>
          <a:noFill/>
          <a:ln>
            <a:noFill/>
          </a:ln>
        </p:spPr>
        <p:txBody>
          <a:bodyPr spcFirstLastPara="1" wrap="square" lIns="0" tIns="0" rIns="0" bIns="0" anchor="t" anchorCtr="0">
            <a:spAutoFit/>
          </a:bodyPr>
          <a:lstStyle/>
          <a:p>
            <a:pPr marL="0" marR="0" lvl="0" indent="0" algn="ctr" rtl="0">
              <a:lnSpc>
                <a:spcPct val="124740"/>
              </a:lnSpc>
              <a:spcBef>
                <a:spcPts val="0"/>
              </a:spcBef>
              <a:spcAft>
                <a:spcPts val="0"/>
              </a:spcAft>
              <a:buClr>
                <a:srgbClr val="00D4FF"/>
              </a:buClr>
              <a:buSzPts val="1924"/>
              <a:buFont typeface="Calibri"/>
              <a:buNone/>
            </a:pPr>
            <a:r>
              <a:rPr lang="en-US" sz="2000" b="0" i="0" u="none" strike="noStrike" cap="none" dirty="0">
                <a:solidFill>
                  <a:srgbClr val="00D4FF"/>
                </a:solidFill>
                <a:latin typeface="Calibri"/>
                <a:ea typeface="Calibri"/>
                <a:cs typeface="Calibri"/>
                <a:sym typeface="Calibri"/>
              </a:rPr>
              <a:t>Executive Briefing &amp; Remediation Plan</a:t>
            </a:r>
            <a:endParaRPr sz="2000" b="0" i="0" u="none" strike="noStrike" cap="none" dirty="0">
              <a:solidFill>
                <a:schemeClr val="dk1"/>
              </a:solidFill>
              <a:latin typeface="Calibri"/>
              <a:ea typeface="Calibri"/>
              <a:cs typeface="Calibri"/>
              <a:sym typeface="Calibri"/>
            </a:endParaRPr>
          </a:p>
        </p:txBody>
      </p:sp>
      <p:sp>
        <p:nvSpPr>
          <p:cNvPr id="20" name="Google Shape;20;p1"/>
          <p:cNvSpPr/>
          <p:nvPr/>
        </p:nvSpPr>
        <p:spPr>
          <a:xfrm>
            <a:off x="2586038" y="3875419"/>
            <a:ext cx="1843200" cy="190821"/>
          </a:xfrm>
          <a:prstGeom prst="rect">
            <a:avLst/>
          </a:prstGeom>
          <a:noFill/>
          <a:ln>
            <a:noFill/>
          </a:ln>
        </p:spPr>
        <p:txBody>
          <a:bodyPr spcFirstLastPara="1" wrap="square" lIns="0" tIns="0" rIns="0" bIns="0" anchor="t" anchorCtr="0">
            <a:spAutoFit/>
          </a:bodyPr>
          <a:lstStyle/>
          <a:p>
            <a:pPr marL="0" marR="0" lvl="0" indent="0" algn="l">
              <a:lnSpc>
                <a:spcPct val="123796"/>
              </a:lnSpc>
              <a:spcBef>
                <a:spcPts val="0"/>
              </a:spcBef>
              <a:spcAft>
                <a:spcPts val="0"/>
              </a:spcAft>
              <a:buClr>
                <a:srgbClr val="00D4FF"/>
              </a:buClr>
              <a:buSzPts val="727"/>
              <a:buFont typeface="Calibri"/>
              <a:buNone/>
            </a:pPr>
            <a:r>
              <a:rPr lang="en-US" sz="1000" b="0" i="0" u="none" strike="noStrike" cap="none" dirty="0">
                <a:solidFill>
                  <a:srgbClr val="00D4FF"/>
                </a:solidFill>
                <a:latin typeface="Calibri"/>
                <a:ea typeface="Calibri"/>
                <a:cs typeface="Calibri"/>
                <a:sym typeface="Calibri"/>
              </a:rPr>
              <a:t>Target</a:t>
            </a:r>
            <a:endParaRPr sz="1000" b="0" i="0" u="none" strike="noStrike" cap="none" dirty="0">
              <a:solidFill>
                <a:schemeClr val="dk1"/>
              </a:solidFill>
              <a:latin typeface="Calibri"/>
              <a:ea typeface="Calibri"/>
              <a:cs typeface="Calibri"/>
              <a:sym typeface="Calibri"/>
            </a:endParaRPr>
          </a:p>
        </p:txBody>
      </p:sp>
      <p:sp>
        <p:nvSpPr>
          <p:cNvPr id="21" name="Google Shape;21;p1"/>
          <p:cNvSpPr/>
          <p:nvPr/>
        </p:nvSpPr>
        <p:spPr>
          <a:xfrm>
            <a:off x="2586038" y="4056232"/>
            <a:ext cx="964500" cy="215444"/>
          </a:xfrm>
          <a:prstGeom prst="rect">
            <a:avLst/>
          </a:prstGeom>
          <a:noFill/>
          <a:ln>
            <a:noFill/>
          </a:ln>
        </p:spPr>
        <p:txBody>
          <a:bodyPr spcFirstLastPara="1" wrap="square" lIns="0" tIns="0" rIns="0" bIns="0" anchor="t" anchorCtr="0">
            <a:spAutoFit/>
          </a:bodyPr>
          <a:lstStyle/>
          <a:p>
            <a:pPr marL="0" marR="0" lvl="0" indent="0" algn="l" rtl="0">
              <a:lnSpc>
                <a:spcPct val="140306"/>
              </a:lnSpc>
              <a:spcBef>
                <a:spcPts val="0"/>
              </a:spcBef>
              <a:spcAft>
                <a:spcPts val="0"/>
              </a:spcAft>
              <a:buClr>
                <a:srgbClr val="FF3333"/>
              </a:buClr>
              <a:buSzPts val="784"/>
              <a:buFont typeface="Calibri"/>
              <a:buNone/>
            </a:pPr>
            <a:r>
              <a:rPr lang="en-US" sz="1000" b="1" i="0" u="none" strike="noStrike" cap="none" dirty="0" err="1">
                <a:solidFill>
                  <a:srgbClr val="FF3333"/>
                </a:solidFill>
                <a:latin typeface="Calibri"/>
                <a:ea typeface="Calibri"/>
                <a:cs typeface="Calibri"/>
                <a:sym typeface="Calibri"/>
              </a:rPr>
              <a:t>nahamstore.thm</a:t>
            </a:r>
            <a:endParaRPr sz="1000" b="0" i="0" u="none" strike="noStrike" cap="none" dirty="0">
              <a:solidFill>
                <a:schemeClr val="dk1"/>
              </a:solidFill>
              <a:latin typeface="Calibri"/>
              <a:ea typeface="Calibri"/>
              <a:cs typeface="Calibri"/>
              <a:sym typeface="Calibri"/>
            </a:endParaRPr>
          </a:p>
        </p:txBody>
      </p:sp>
      <p:sp>
        <p:nvSpPr>
          <p:cNvPr id="22" name="Google Shape;22;p1"/>
          <p:cNvSpPr/>
          <p:nvPr/>
        </p:nvSpPr>
        <p:spPr>
          <a:xfrm>
            <a:off x="4872038" y="3875419"/>
            <a:ext cx="1843200" cy="190821"/>
          </a:xfrm>
          <a:prstGeom prst="rect">
            <a:avLst/>
          </a:prstGeom>
          <a:noFill/>
          <a:ln>
            <a:noFill/>
          </a:ln>
        </p:spPr>
        <p:txBody>
          <a:bodyPr spcFirstLastPara="1" wrap="square" lIns="0" tIns="0" rIns="0" bIns="0" anchor="t" anchorCtr="0">
            <a:spAutoFit/>
          </a:bodyPr>
          <a:lstStyle/>
          <a:p>
            <a:pPr marL="0" marR="0" lvl="0" indent="0" algn="l" rtl="0">
              <a:lnSpc>
                <a:spcPct val="123796"/>
              </a:lnSpc>
              <a:spcBef>
                <a:spcPts val="0"/>
              </a:spcBef>
              <a:spcAft>
                <a:spcPts val="0"/>
              </a:spcAft>
              <a:buClr>
                <a:srgbClr val="00D4FF"/>
              </a:buClr>
              <a:buSzPts val="727"/>
              <a:buFont typeface="Calibri"/>
              <a:buNone/>
            </a:pPr>
            <a:r>
              <a:rPr lang="en-US" sz="1000" b="0" i="0" u="none" strike="noStrike" cap="none">
                <a:solidFill>
                  <a:srgbClr val="00D4FF"/>
                </a:solidFill>
                <a:latin typeface="Calibri"/>
                <a:ea typeface="Calibri"/>
                <a:cs typeface="Calibri"/>
                <a:sym typeface="Calibri"/>
              </a:rPr>
              <a:t>Report Date</a:t>
            </a:r>
            <a:endParaRPr sz="1000" b="0" i="0" u="none" strike="noStrike" cap="none">
              <a:solidFill>
                <a:schemeClr val="dk1"/>
              </a:solidFill>
              <a:latin typeface="Calibri"/>
              <a:ea typeface="Calibri"/>
              <a:cs typeface="Calibri"/>
              <a:sym typeface="Calibri"/>
            </a:endParaRPr>
          </a:p>
        </p:txBody>
      </p:sp>
      <p:sp>
        <p:nvSpPr>
          <p:cNvPr id="23" name="Google Shape;23;p1"/>
          <p:cNvSpPr/>
          <p:nvPr/>
        </p:nvSpPr>
        <p:spPr>
          <a:xfrm>
            <a:off x="4872038" y="4056232"/>
            <a:ext cx="1843200" cy="203133"/>
          </a:xfrm>
          <a:prstGeom prst="rect">
            <a:avLst/>
          </a:prstGeom>
          <a:noFill/>
          <a:ln>
            <a:noFill/>
          </a:ln>
        </p:spPr>
        <p:txBody>
          <a:bodyPr spcFirstLastPara="1" wrap="square" lIns="0" tIns="0" rIns="0" bIns="0" anchor="t" anchorCtr="0">
            <a:spAutoFit/>
          </a:bodyPr>
          <a:lstStyle/>
          <a:p>
            <a:pPr marL="0" marR="0" lvl="0" indent="0" algn="l" rtl="0">
              <a:lnSpc>
                <a:spcPct val="131894"/>
              </a:lnSpc>
              <a:spcBef>
                <a:spcPts val="0"/>
              </a:spcBef>
              <a:spcAft>
                <a:spcPts val="0"/>
              </a:spcAft>
              <a:buClr>
                <a:srgbClr val="E0E0E0"/>
              </a:buClr>
              <a:buSzPts val="834"/>
              <a:buFont typeface="Calibri"/>
              <a:buNone/>
            </a:pPr>
            <a:r>
              <a:rPr lang="en-US" sz="1000" b="0" i="0" u="none" strike="noStrike" cap="none">
                <a:solidFill>
                  <a:srgbClr val="E0E0E0"/>
                </a:solidFill>
                <a:latin typeface="Calibri"/>
                <a:ea typeface="Calibri"/>
                <a:cs typeface="Calibri"/>
                <a:sym typeface="Calibri"/>
              </a:rPr>
              <a:t>12 November 2025</a:t>
            </a:r>
            <a:endParaRPr sz="1000" b="0" i="0" u="none" strike="noStrike" cap="none">
              <a:solidFill>
                <a:schemeClr val="dk1"/>
              </a:solidFill>
              <a:latin typeface="Calibri"/>
              <a:ea typeface="Calibri"/>
              <a:cs typeface="Calibri"/>
              <a:sym typeface="Calibri"/>
            </a:endParaRPr>
          </a:p>
        </p:txBody>
      </p:sp>
      <p:sp>
        <p:nvSpPr>
          <p:cNvPr id="24" name="Google Shape;24;p1"/>
          <p:cNvSpPr/>
          <p:nvPr/>
        </p:nvSpPr>
        <p:spPr>
          <a:xfrm>
            <a:off x="2586038" y="4469757"/>
            <a:ext cx="1843200" cy="190821"/>
          </a:xfrm>
          <a:prstGeom prst="rect">
            <a:avLst/>
          </a:prstGeom>
          <a:noFill/>
          <a:ln>
            <a:noFill/>
          </a:ln>
        </p:spPr>
        <p:txBody>
          <a:bodyPr spcFirstLastPara="1" wrap="square" lIns="0" tIns="0" rIns="0" bIns="0" anchor="t" anchorCtr="0">
            <a:spAutoFit/>
          </a:bodyPr>
          <a:lstStyle/>
          <a:p>
            <a:pPr marL="0" marR="0" lvl="0" indent="0" algn="l" rtl="0">
              <a:lnSpc>
                <a:spcPct val="123796"/>
              </a:lnSpc>
              <a:spcBef>
                <a:spcPts val="0"/>
              </a:spcBef>
              <a:spcAft>
                <a:spcPts val="0"/>
              </a:spcAft>
              <a:buClr>
                <a:srgbClr val="00D4FF"/>
              </a:buClr>
              <a:buSzPts val="727"/>
              <a:buFont typeface="Calibri"/>
              <a:buNone/>
            </a:pPr>
            <a:r>
              <a:rPr lang="en-US" sz="1000" b="0" i="0" u="none" strike="noStrike" cap="none">
                <a:solidFill>
                  <a:srgbClr val="00D4FF"/>
                </a:solidFill>
                <a:latin typeface="Calibri"/>
                <a:ea typeface="Calibri"/>
                <a:cs typeface="Calibri"/>
                <a:sym typeface="Calibri"/>
              </a:rPr>
              <a:t>Engagement Date</a:t>
            </a:r>
            <a:endParaRPr sz="1000" b="0" i="0" u="none" strike="noStrike" cap="none">
              <a:solidFill>
                <a:schemeClr val="dk1"/>
              </a:solidFill>
              <a:latin typeface="Calibri"/>
              <a:ea typeface="Calibri"/>
              <a:cs typeface="Calibri"/>
              <a:sym typeface="Calibri"/>
            </a:endParaRPr>
          </a:p>
        </p:txBody>
      </p:sp>
      <p:sp>
        <p:nvSpPr>
          <p:cNvPr id="25" name="Google Shape;25;p1"/>
          <p:cNvSpPr/>
          <p:nvPr/>
        </p:nvSpPr>
        <p:spPr>
          <a:xfrm>
            <a:off x="2586038" y="4650570"/>
            <a:ext cx="1843200" cy="203133"/>
          </a:xfrm>
          <a:prstGeom prst="rect">
            <a:avLst/>
          </a:prstGeom>
          <a:noFill/>
          <a:ln>
            <a:noFill/>
          </a:ln>
        </p:spPr>
        <p:txBody>
          <a:bodyPr spcFirstLastPara="1" wrap="square" lIns="0" tIns="0" rIns="0" bIns="0" anchor="t" anchorCtr="0">
            <a:spAutoFit/>
          </a:bodyPr>
          <a:lstStyle/>
          <a:p>
            <a:pPr marL="0" marR="0" lvl="0" indent="0" algn="l" rtl="0">
              <a:lnSpc>
                <a:spcPct val="131894"/>
              </a:lnSpc>
              <a:spcBef>
                <a:spcPts val="0"/>
              </a:spcBef>
              <a:spcAft>
                <a:spcPts val="0"/>
              </a:spcAft>
              <a:buClr>
                <a:srgbClr val="E0E0E0"/>
              </a:buClr>
              <a:buSzPts val="834"/>
              <a:buFont typeface="Calibri"/>
              <a:buNone/>
            </a:pPr>
            <a:r>
              <a:rPr lang="en-US" sz="1000" b="0" i="0" u="none" strike="noStrike" cap="none">
                <a:solidFill>
                  <a:srgbClr val="E0E0E0"/>
                </a:solidFill>
                <a:latin typeface="Calibri"/>
                <a:ea typeface="Calibri"/>
                <a:cs typeface="Calibri"/>
                <a:sym typeface="Calibri"/>
              </a:rPr>
              <a:t>10 October 2025</a:t>
            </a:r>
            <a:endParaRPr sz="1000" b="0" i="0" u="none" strike="noStrike" cap="none">
              <a:solidFill>
                <a:schemeClr val="dk1"/>
              </a:solidFill>
              <a:latin typeface="Calibri"/>
              <a:ea typeface="Calibri"/>
              <a:cs typeface="Calibri"/>
              <a:sym typeface="Calibri"/>
            </a:endParaRPr>
          </a:p>
        </p:txBody>
      </p:sp>
      <p:sp>
        <p:nvSpPr>
          <p:cNvPr id="26" name="Google Shape;26;p1"/>
          <p:cNvSpPr/>
          <p:nvPr/>
        </p:nvSpPr>
        <p:spPr>
          <a:xfrm>
            <a:off x="4872038" y="4469757"/>
            <a:ext cx="1843200" cy="190821"/>
          </a:xfrm>
          <a:prstGeom prst="rect">
            <a:avLst/>
          </a:prstGeom>
          <a:noFill/>
          <a:ln>
            <a:noFill/>
          </a:ln>
        </p:spPr>
        <p:txBody>
          <a:bodyPr spcFirstLastPara="1" wrap="square" lIns="0" tIns="0" rIns="0" bIns="0" anchor="t" anchorCtr="0">
            <a:spAutoFit/>
          </a:bodyPr>
          <a:lstStyle/>
          <a:p>
            <a:pPr marL="0" marR="0" lvl="0" indent="0" algn="l" rtl="0">
              <a:lnSpc>
                <a:spcPct val="123796"/>
              </a:lnSpc>
              <a:spcBef>
                <a:spcPts val="0"/>
              </a:spcBef>
              <a:spcAft>
                <a:spcPts val="0"/>
              </a:spcAft>
              <a:buClr>
                <a:srgbClr val="00D4FF"/>
              </a:buClr>
              <a:buSzPts val="727"/>
              <a:buFont typeface="Calibri"/>
              <a:buNone/>
            </a:pPr>
            <a:r>
              <a:rPr lang="en-US" sz="1000" b="0" i="0" u="none" strike="noStrike" cap="none">
                <a:solidFill>
                  <a:srgbClr val="00D4FF"/>
                </a:solidFill>
                <a:latin typeface="Calibri"/>
                <a:ea typeface="Calibri"/>
                <a:cs typeface="Calibri"/>
                <a:sym typeface="Calibri"/>
              </a:rPr>
              <a:t>Assessment Type</a:t>
            </a:r>
            <a:endParaRPr sz="1000" b="0" i="0" u="none" strike="noStrike" cap="none">
              <a:solidFill>
                <a:schemeClr val="dk1"/>
              </a:solidFill>
              <a:latin typeface="Calibri"/>
              <a:ea typeface="Calibri"/>
              <a:cs typeface="Calibri"/>
              <a:sym typeface="Calibri"/>
            </a:endParaRPr>
          </a:p>
        </p:txBody>
      </p:sp>
      <p:sp>
        <p:nvSpPr>
          <p:cNvPr id="27" name="Google Shape;27;p1"/>
          <p:cNvSpPr/>
          <p:nvPr/>
        </p:nvSpPr>
        <p:spPr>
          <a:xfrm>
            <a:off x="4872038" y="4650570"/>
            <a:ext cx="1843200" cy="203133"/>
          </a:xfrm>
          <a:prstGeom prst="rect">
            <a:avLst/>
          </a:prstGeom>
          <a:noFill/>
          <a:ln>
            <a:noFill/>
          </a:ln>
        </p:spPr>
        <p:txBody>
          <a:bodyPr spcFirstLastPara="1" wrap="square" lIns="0" tIns="0" rIns="0" bIns="0" anchor="t" anchorCtr="0">
            <a:spAutoFit/>
          </a:bodyPr>
          <a:lstStyle/>
          <a:p>
            <a:pPr marL="0" marR="0" lvl="0" indent="0" algn="l" rtl="0">
              <a:lnSpc>
                <a:spcPct val="131894"/>
              </a:lnSpc>
              <a:spcBef>
                <a:spcPts val="0"/>
              </a:spcBef>
              <a:spcAft>
                <a:spcPts val="0"/>
              </a:spcAft>
              <a:buClr>
                <a:srgbClr val="E0E0E0"/>
              </a:buClr>
              <a:buSzPts val="834"/>
              <a:buFont typeface="Calibri"/>
              <a:buNone/>
            </a:pPr>
            <a:r>
              <a:rPr lang="en-US" sz="1000" b="0" i="0" u="none" strike="noStrike" cap="none">
                <a:solidFill>
                  <a:srgbClr val="E0E0E0"/>
                </a:solidFill>
                <a:latin typeface="Calibri"/>
                <a:ea typeface="Calibri"/>
                <a:cs typeface="Calibri"/>
                <a:sym typeface="Calibri"/>
              </a:rPr>
              <a:t>Black-Box External</a:t>
            </a:r>
            <a:endParaRPr sz="1000" b="0" i="0" u="none" strike="noStrike" cap="none">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10" descr="preencoded.png"/>
          <p:cNvPicPr preferRelativeResize="0"/>
          <p:nvPr/>
        </p:nvPicPr>
        <p:blipFill rotWithShape="1">
          <a:blip r:embed="rId3">
            <a:alphaModFix/>
          </a:blip>
          <a:srcRect/>
          <a:stretch/>
        </p:blipFill>
        <p:spPr>
          <a:xfrm>
            <a:off x="0" y="0"/>
            <a:ext cx="9143998" cy="5236369"/>
          </a:xfrm>
          <a:prstGeom prst="rect">
            <a:avLst/>
          </a:prstGeom>
          <a:noFill/>
          <a:ln>
            <a:noFill/>
          </a:ln>
        </p:spPr>
      </p:pic>
      <p:sp>
        <p:nvSpPr>
          <p:cNvPr id="363" name="Google Shape;363;p10"/>
          <p:cNvSpPr/>
          <p:nvPr/>
        </p:nvSpPr>
        <p:spPr>
          <a:xfrm>
            <a:off x="357188" y="250031"/>
            <a:ext cx="8429625" cy="358973"/>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0"/>
          <p:cNvSpPr/>
          <p:nvPr/>
        </p:nvSpPr>
        <p:spPr>
          <a:xfrm>
            <a:off x="357188" y="594717"/>
            <a:ext cx="8429625" cy="14288"/>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0"/>
          <p:cNvSpPr/>
          <p:nvPr/>
        </p:nvSpPr>
        <p:spPr>
          <a:xfrm>
            <a:off x="357188" y="271463"/>
            <a:ext cx="483766" cy="230386"/>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0"/>
          <p:cNvSpPr/>
          <p:nvPr/>
        </p:nvSpPr>
        <p:spPr>
          <a:xfrm>
            <a:off x="357187" y="222695"/>
            <a:ext cx="626639"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HIGH</a:t>
            </a:r>
            <a:endParaRPr sz="800" b="0" i="0" u="none" strike="noStrike" cap="none" dirty="0">
              <a:solidFill>
                <a:schemeClr val="dk1"/>
              </a:solidFill>
              <a:latin typeface="Calibri"/>
              <a:ea typeface="Calibri"/>
              <a:cs typeface="Calibri"/>
              <a:sym typeface="Calibri"/>
            </a:endParaRPr>
          </a:p>
        </p:txBody>
      </p:sp>
      <p:sp>
        <p:nvSpPr>
          <p:cNvPr id="367" name="Google Shape;367;p10"/>
          <p:cNvSpPr/>
          <p:nvPr/>
        </p:nvSpPr>
        <p:spPr>
          <a:xfrm>
            <a:off x="983828" y="222227"/>
            <a:ext cx="7070108" cy="273248"/>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00FF41"/>
              </a:buClr>
              <a:buSzPts val="1397"/>
              <a:buFont typeface="Calibri"/>
              <a:buNone/>
            </a:pPr>
            <a:r>
              <a:rPr lang="en-US" sz="1397" b="1" i="0" u="none" strike="noStrike" cap="none" dirty="0">
                <a:solidFill>
                  <a:srgbClr val="00FF41"/>
                </a:solidFill>
                <a:latin typeface="Calibri"/>
                <a:ea typeface="Calibri"/>
                <a:cs typeface="Calibri"/>
                <a:sym typeface="Calibri"/>
              </a:rPr>
              <a:t>Server-Side Request Forgery (SSRF)</a:t>
            </a:r>
            <a:endParaRPr sz="1397" b="0" i="0" u="none" strike="noStrike" cap="none" dirty="0">
              <a:solidFill>
                <a:schemeClr val="dk1"/>
              </a:solidFill>
              <a:latin typeface="Calibri"/>
              <a:ea typeface="Calibri"/>
              <a:cs typeface="Calibri"/>
              <a:sym typeface="Calibri"/>
            </a:endParaRPr>
          </a:p>
        </p:txBody>
      </p:sp>
      <p:sp>
        <p:nvSpPr>
          <p:cNvPr id="368" name="Google Shape;368;p10"/>
          <p:cNvSpPr/>
          <p:nvPr/>
        </p:nvSpPr>
        <p:spPr>
          <a:xfrm>
            <a:off x="8196811" y="264319"/>
            <a:ext cx="590001" cy="244673"/>
          </a:xfrm>
          <a:prstGeom prst="rect">
            <a:avLst/>
          </a:prstGeom>
          <a:solidFill>
            <a:srgbClr val="FF9933">
              <a:alpha val="9803"/>
            </a:srgbClr>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0"/>
          <p:cNvSpPr/>
          <p:nvPr/>
        </p:nvSpPr>
        <p:spPr>
          <a:xfrm>
            <a:off x="8196811" y="230419"/>
            <a:ext cx="764249" cy="306065"/>
          </a:xfrm>
          <a:prstGeom prst="rect">
            <a:avLst/>
          </a:prstGeom>
          <a:noFill/>
          <a:ln>
            <a:noFill/>
          </a:ln>
        </p:spPr>
        <p:txBody>
          <a:bodyPr spcFirstLastPara="1" wrap="square" lIns="102100" tIns="68050" rIns="102100" bIns="68050" anchor="t" anchorCtr="0">
            <a:spAutoFit/>
          </a:bodyPr>
          <a:lstStyle/>
          <a:p>
            <a:pPr marL="0" marR="0" lvl="0" indent="0" algn="l" rtl="0">
              <a:lnSpc>
                <a:spcPct val="136986"/>
              </a:lnSpc>
              <a:spcBef>
                <a:spcPts val="0"/>
              </a:spcBef>
              <a:spcAft>
                <a:spcPts val="0"/>
              </a:spcAft>
              <a:buClr>
                <a:srgbClr val="FF9933"/>
              </a:buClr>
              <a:buSzPts val="584"/>
              <a:buFont typeface="Calibri"/>
              <a:buNone/>
            </a:pPr>
            <a:r>
              <a:rPr lang="en-US" sz="800" b="1" i="0" u="none" strike="noStrike" cap="none" dirty="0">
                <a:solidFill>
                  <a:srgbClr val="FF9933"/>
                </a:solidFill>
                <a:latin typeface="Calibri"/>
                <a:ea typeface="Calibri"/>
                <a:cs typeface="Calibri"/>
                <a:sym typeface="Calibri"/>
              </a:rPr>
              <a:t>CVSS 8.6</a:t>
            </a:r>
            <a:endParaRPr sz="800" b="0" i="0" u="none" strike="noStrike" cap="none" dirty="0">
              <a:solidFill>
                <a:schemeClr val="dk1"/>
              </a:solidFill>
              <a:latin typeface="Calibri"/>
              <a:ea typeface="Calibri"/>
              <a:cs typeface="Calibri"/>
              <a:sym typeface="Calibri"/>
            </a:endParaRPr>
          </a:p>
        </p:txBody>
      </p:sp>
      <p:sp>
        <p:nvSpPr>
          <p:cNvPr id="370" name="Google Shape;370;p10"/>
          <p:cNvSpPr/>
          <p:nvPr/>
        </p:nvSpPr>
        <p:spPr>
          <a:xfrm>
            <a:off x="357188" y="723305"/>
            <a:ext cx="4125516" cy="859036"/>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0"/>
          <p:cNvSpPr/>
          <p:nvPr/>
        </p:nvSpPr>
        <p:spPr>
          <a:xfrm>
            <a:off x="357188" y="723305"/>
            <a:ext cx="21431" cy="859036"/>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0"/>
          <p:cNvSpPr/>
          <p:nvPr/>
        </p:nvSpPr>
        <p:spPr>
          <a:xfrm>
            <a:off x="442913" y="770930"/>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dirty="0">
                <a:solidFill>
                  <a:srgbClr val="00D4FF"/>
                </a:solidFill>
                <a:latin typeface="Calibri"/>
                <a:ea typeface="Calibri"/>
                <a:cs typeface="Calibri"/>
                <a:sym typeface="Calibri"/>
              </a:rPr>
              <a:t>VULNERABILITY DESCRIPTION</a:t>
            </a:r>
            <a:endParaRPr sz="800" b="0" i="0" u="none" strike="noStrike" cap="none" dirty="0">
              <a:solidFill>
                <a:schemeClr val="dk1"/>
              </a:solidFill>
              <a:latin typeface="Calibri"/>
              <a:ea typeface="Calibri"/>
              <a:cs typeface="Calibri"/>
              <a:sym typeface="Calibri"/>
            </a:endParaRPr>
          </a:p>
        </p:txBody>
      </p:sp>
      <p:sp>
        <p:nvSpPr>
          <p:cNvPr id="373" name="Google Shape;373;p10"/>
          <p:cNvSpPr/>
          <p:nvPr/>
        </p:nvSpPr>
        <p:spPr>
          <a:xfrm>
            <a:off x="442913" y="967026"/>
            <a:ext cx="3954066"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The </a:t>
            </a:r>
            <a:r>
              <a:rPr lang="en-US" sz="800" b="1" i="0" u="none" strike="noStrike" cap="none" dirty="0">
                <a:solidFill>
                  <a:srgbClr val="E0E0E0"/>
                </a:solidFill>
                <a:latin typeface="Calibri"/>
                <a:ea typeface="Calibri"/>
                <a:cs typeface="Calibri"/>
                <a:sym typeface="Calibri"/>
              </a:rPr>
              <a:t>server</a:t>
            </a:r>
            <a:r>
              <a:rPr lang="en-US" sz="800" b="0" i="0" u="none" strike="noStrike" cap="none" dirty="0">
                <a:solidFill>
                  <a:srgbClr val="E0E0E0"/>
                </a:solidFill>
                <a:latin typeface="Calibri"/>
                <a:ea typeface="Calibri"/>
                <a:cs typeface="Calibri"/>
                <a:sym typeface="Calibri"/>
              </a:rPr>
              <a:t> parameter is used to initiate backend requests without proper validation. By abusing the parameter format, an attacker can manipulate the application to make requests to internal services. The application made requests to internal service </a:t>
            </a:r>
            <a:r>
              <a:rPr lang="en-US" sz="800" b="1" i="0" u="none" strike="noStrike" cap="none" dirty="0">
                <a:solidFill>
                  <a:srgbClr val="E0E0E0"/>
                </a:solidFill>
                <a:latin typeface="Calibri"/>
                <a:ea typeface="Calibri"/>
                <a:cs typeface="Calibri"/>
                <a:sym typeface="Calibri"/>
              </a:rPr>
              <a:t>internal-</a:t>
            </a:r>
            <a:r>
              <a:rPr lang="en-US" sz="800" b="1" i="0" u="none" strike="noStrike" cap="none" dirty="0" err="1">
                <a:solidFill>
                  <a:srgbClr val="E0E0E0"/>
                </a:solidFill>
                <a:latin typeface="Calibri"/>
                <a:ea typeface="Calibri"/>
                <a:cs typeface="Calibri"/>
                <a:sym typeface="Calibri"/>
              </a:rPr>
              <a:t>api.nahamstore.thm</a:t>
            </a:r>
            <a:r>
              <a:rPr lang="en-US" sz="800" b="0" i="0" u="none" strike="noStrike" cap="none" dirty="0">
                <a:solidFill>
                  <a:srgbClr val="E0E0E0"/>
                </a:solidFill>
                <a:latin typeface="Calibri"/>
                <a:ea typeface="Calibri"/>
                <a:cs typeface="Calibri"/>
                <a:sym typeface="Calibri"/>
              </a:rPr>
              <a:t> and allowed access to internal endpoints.</a:t>
            </a:r>
            <a:endParaRPr sz="800" b="0" i="0" u="none" strike="noStrike" cap="none" dirty="0">
              <a:solidFill>
                <a:schemeClr val="dk1"/>
              </a:solidFill>
              <a:latin typeface="Calibri"/>
              <a:ea typeface="Calibri"/>
              <a:cs typeface="Calibri"/>
              <a:sym typeface="Calibri"/>
            </a:endParaRPr>
          </a:p>
        </p:txBody>
      </p:sp>
      <p:sp>
        <p:nvSpPr>
          <p:cNvPr id="374" name="Google Shape;374;p10"/>
          <p:cNvSpPr/>
          <p:nvPr/>
        </p:nvSpPr>
        <p:spPr>
          <a:xfrm>
            <a:off x="357188" y="1668066"/>
            <a:ext cx="4125516" cy="1071563"/>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0"/>
          <p:cNvSpPr/>
          <p:nvPr/>
        </p:nvSpPr>
        <p:spPr>
          <a:xfrm>
            <a:off x="357188" y="1668066"/>
            <a:ext cx="21431" cy="1071563"/>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0"/>
          <p:cNvSpPr/>
          <p:nvPr/>
        </p:nvSpPr>
        <p:spPr>
          <a:xfrm>
            <a:off x="442913" y="1715691"/>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dirty="0">
                <a:solidFill>
                  <a:srgbClr val="00D4FF"/>
                </a:solidFill>
                <a:latin typeface="Calibri"/>
                <a:ea typeface="Calibri"/>
                <a:cs typeface="Calibri"/>
                <a:sym typeface="Calibri"/>
              </a:rPr>
              <a:t>PROOF OF CONCEPT</a:t>
            </a:r>
            <a:endParaRPr sz="800" b="0" i="0" u="none" strike="noStrike" cap="none" dirty="0">
              <a:solidFill>
                <a:schemeClr val="dk1"/>
              </a:solidFill>
              <a:latin typeface="Calibri"/>
              <a:ea typeface="Calibri"/>
              <a:cs typeface="Calibri"/>
              <a:sym typeface="Calibri"/>
            </a:endParaRPr>
          </a:p>
        </p:txBody>
      </p:sp>
      <p:sp>
        <p:nvSpPr>
          <p:cNvPr id="377" name="Google Shape;377;p10"/>
          <p:cNvSpPr/>
          <p:nvPr/>
        </p:nvSpPr>
        <p:spPr>
          <a:xfrm>
            <a:off x="442913" y="1911787"/>
            <a:ext cx="3954066"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Using the following payload in the server parameter in POST request:</a:t>
            </a:r>
            <a:endParaRPr sz="800" b="0" i="0" u="none" strike="noStrike" cap="none" dirty="0">
              <a:solidFill>
                <a:schemeClr val="dk1"/>
              </a:solidFill>
              <a:latin typeface="Calibri"/>
              <a:ea typeface="Calibri"/>
              <a:cs typeface="Calibri"/>
              <a:sym typeface="Calibri"/>
            </a:endParaRPr>
          </a:p>
        </p:txBody>
      </p:sp>
      <p:sp>
        <p:nvSpPr>
          <p:cNvPr id="378" name="Google Shape;378;p10"/>
          <p:cNvSpPr/>
          <p:nvPr/>
        </p:nvSpPr>
        <p:spPr>
          <a:xfrm>
            <a:off x="442913" y="2098477"/>
            <a:ext cx="3954066" cy="255389"/>
          </a:xfrm>
          <a:prstGeom prst="rect">
            <a:avLst/>
          </a:prstGeom>
          <a:solidFill>
            <a:srgbClr val="000000">
              <a:alpha val="4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0"/>
          <p:cNvSpPr/>
          <p:nvPr/>
        </p:nvSpPr>
        <p:spPr>
          <a:xfrm>
            <a:off x="442913" y="2045509"/>
            <a:ext cx="3954066" cy="349104"/>
          </a:xfrm>
          <a:prstGeom prst="rect">
            <a:avLst/>
          </a:prstGeom>
          <a:noFill/>
          <a:ln>
            <a:noFill/>
          </a:ln>
        </p:spPr>
        <p:txBody>
          <a:bodyPr spcFirstLastPara="1" wrap="square" lIns="85075" tIns="85075" rIns="85075" bIns="85075" anchor="t" anchorCtr="0">
            <a:spAutoFit/>
          </a:bodyPr>
          <a:lstStyle/>
          <a:p>
            <a:pPr marL="0" marR="0" lvl="0" indent="0" algn="l" rtl="0">
              <a:lnSpc>
                <a:spcPct val="144329"/>
              </a:lnSpc>
              <a:spcBef>
                <a:spcPts val="0"/>
              </a:spcBef>
              <a:spcAft>
                <a:spcPts val="0"/>
              </a:spcAft>
              <a:buClr>
                <a:srgbClr val="00D4FF"/>
              </a:buClr>
              <a:buSzPts val="485"/>
              <a:buFont typeface="Calibri"/>
              <a:buNone/>
            </a:pPr>
            <a:r>
              <a:rPr lang="en-US" sz="800" b="1" i="0" u="none" strike="noStrike" cap="none" dirty="0">
                <a:solidFill>
                  <a:srgbClr val="00D4FF"/>
                </a:solidFill>
                <a:latin typeface="Calibri"/>
                <a:ea typeface="Calibri"/>
                <a:cs typeface="Calibri"/>
                <a:sym typeface="Calibri"/>
              </a:rPr>
              <a:t>server=</a:t>
            </a:r>
            <a:r>
              <a:rPr lang="en-US" sz="800" b="1" i="0" u="none" strike="noStrike" cap="none" dirty="0" err="1">
                <a:solidFill>
                  <a:srgbClr val="00D4FF"/>
                </a:solidFill>
                <a:latin typeface="Calibri"/>
                <a:ea typeface="Calibri"/>
                <a:cs typeface="Calibri"/>
                <a:sym typeface="Calibri"/>
              </a:rPr>
              <a:t>stock.nahamstore.thm@internal-api.nahamstore.thm</a:t>
            </a:r>
            <a:r>
              <a:rPr lang="en-US" sz="800" b="1" i="0" u="none" strike="noStrike" cap="none" dirty="0">
                <a:solidFill>
                  <a:srgbClr val="00D4FF"/>
                </a:solidFill>
                <a:latin typeface="Calibri"/>
                <a:ea typeface="Calibri"/>
                <a:cs typeface="Calibri"/>
                <a:sym typeface="Calibri"/>
              </a:rPr>
              <a:t>/orders#</a:t>
            </a:r>
            <a:endParaRPr sz="800" b="0" i="0" u="none" strike="noStrike" cap="none" dirty="0">
              <a:solidFill>
                <a:schemeClr val="dk1"/>
              </a:solidFill>
              <a:latin typeface="Calibri"/>
              <a:ea typeface="Calibri"/>
              <a:cs typeface="Calibri"/>
              <a:sym typeface="Calibri"/>
            </a:endParaRPr>
          </a:p>
        </p:txBody>
      </p:sp>
      <p:sp>
        <p:nvSpPr>
          <p:cNvPr id="380" name="Google Shape;380;p10"/>
          <p:cNvSpPr/>
          <p:nvPr/>
        </p:nvSpPr>
        <p:spPr>
          <a:xfrm>
            <a:off x="442913" y="2412921"/>
            <a:ext cx="3954066"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The application successfully accessed the internal orders endpoint, exposing sensitive customer data.</a:t>
            </a:r>
            <a:endParaRPr sz="800" b="0" i="0" u="none" strike="noStrike" cap="none" dirty="0">
              <a:solidFill>
                <a:schemeClr val="dk1"/>
              </a:solidFill>
              <a:latin typeface="Calibri"/>
              <a:ea typeface="Calibri"/>
              <a:cs typeface="Calibri"/>
              <a:sym typeface="Calibri"/>
            </a:endParaRPr>
          </a:p>
        </p:txBody>
      </p:sp>
      <p:sp>
        <p:nvSpPr>
          <p:cNvPr id="381" name="Google Shape;381;p10"/>
          <p:cNvSpPr/>
          <p:nvPr/>
        </p:nvSpPr>
        <p:spPr>
          <a:xfrm>
            <a:off x="357188" y="2811066"/>
            <a:ext cx="4125516" cy="1201936"/>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0"/>
          <p:cNvSpPr/>
          <p:nvPr/>
        </p:nvSpPr>
        <p:spPr>
          <a:xfrm>
            <a:off x="357188" y="2811066"/>
            <a:ext cx="21431" cy="1201936"/>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0"/>
          <p:cNvSpPr/>
          <p:nvPr/>
        </p:nvSpPr>
        <p:spPr>
          <a:xfrm>
            <a:off x="442913" y="2858691"/>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FF3333"/>
              </a:buClr>
              <a:buSzPts val="584"/>
              <a:buFont typeface="Calibri"/>
              <a:buNone/>
            </a:pPr>
            <a:r>
              <a:rPr lang="en-US" sz="800" b="1" i="0" u="none" strike="noStrike" cap="none">
                <a:solidFill>
                  <a:srgbClr val="FF3333"/>
                </a:solidFill>
                <a:latin typeface="Calibri"/>
                <a:ea typeface="Calibri"/>
                <a:cs typeface="Calibri"/>
                <a:sym typeface="Calibri"/>
              </a:rPr>
              <a:t>IMPACT</a:t>
            </a:r>
            <a:endParaRPr sz="800" b="0" i="0" u="none" strike="noStrike" cap="none">
              <a:solidFill>
                <a:schemeClr val="dk1"/>
              </a:solidFill>
              <a:latin typeface="Calibri"/>
              <a:ea typeface="Calibri"/>
              <a:cs typeface="Calibri"/>
              <a:sym typeface="Calibri"/>
            </a:endParaRPr>
          </a:p>
        </p:txBody>
      </p:sp>
      <p:sp>
        <p:nvSpPr>
          <p:cNvPr id="384" name="Google Shape;384;p10"/>
          <p:cNvSpPr/>
          <p:nvPr/>
        </p:nvSpPr>
        <p:spPr>
          <a:xfrm>
            <a:off x="442913" y="3100507"/>
            <a:ext cx="3954066" cy="123111"/>
          </a:xfrm>
          <a:prstGeom prst="rect">
            <a:avLst/>
          </a:prstGeom>
          <a:noFill/>
          <a:ln>
            <a:noFill/>
          </a:ln>
        </p:spPr>
        <p:txBody>
          <a:bodyPr spcFirstLastPara="1" wrap="square" lIns="13600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Access to internal-only services and endpoints</a:t>
            </a:r>
            <a:endParaRPr sz="800" b="0" i="0" u="none" strike="noStrike" cap="none" dirty="0">
              <a:solidFill>
                <a:schemeClr val="dk1"/>
              </a:solidFill>
              <a:latin typeface="Calibri"/>
              <a:ea typeface="Calibri"/>
              <a:cs typeface="Calibri"/>
              <a:sym typeface="Calibri"/>
            </a:endParaRPr>
          </a:p>
        </p:txBody>
      </p:sp>
      <p:sp>
        <p:nvSpPr>
          <p:cNvPr id="385" name="Google Shape;385;p10"/>
          <p:cNvSpPr/>
          <p:nvPr/>
        </p:nvSpPr>
        <p:spPr>
          <a:xfrm>
            <a:off x="442913" y="3271957"/>
            <a:ext cx="3954066" cy="123111"/>
          </a:xfrm>
          <a:prstGeom prst="rect">
            <a:avLst/>
          </a:prstGeom>
          <a:noFill/>
          <a:ln>
            <a:noFill/>
          </a:ln>
        </p:spPr>
        <p:txBody>
          <a:bodyPr spcFirstLastPara="1" wrap="square" lIns="13600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Disclosure of sensitive data (customer orders, internal files)</a:t>
            </a:r>
            <a:endParaRPr sz="800" b="0" i="0" u="none" strike="noStrike" cap="none">
              <a:solidFill>
                <a:schemeClr val="dk1"/>
              </a:solidFill>
              <a:latin typeface="Calibri"/>
              <a:ea typeface="Calibri"/>
              <a:cs typeface="Calibri"/>
              <a:sym typeface="Calibri"/>
            </a:endParaRPr>
          </a:p>
        </p:txBody>
      </p:sp>
      <p:sp>
        <p:nvSpPr>
          <p:cNvPr id="386" name="Google Shape;386;p10"/>
          <p:cNvSpPr/>
          <p:nvPr/>
        </p:nvSpPr>
        <p:spPr>
          <a:xfrm>
            <a:off x="442913" y="3443407"/>
            <a:ext cx="3954066" cy="123111"/>
          </a:xfrm>
          <a:prstGeom prst="rect">
            <a:avLst/>
          </a:prstGeom>
          <a:noFill/>
          <a:ln>
            <a:noFill/>
          </a:ln>
        </p:spPr>
        <p:txBody>
          <a:bodyPr spcFirstLastPara="1" wrap="square" lIns="13600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Potential lateral access to internal systems</a:t>
            </a:r>
            <a:endParaRPr sz="800" b="0" i="0" u="none" strike="noStrike" cap="none">
              <a:solidFill>
                <a:schemeClr val="dk1"/>
              </a:solidFill>
              <a:latin typeface="Calibri"/>
              <a:ea typeface="Calibri"/>
              <a:cs typeface="Calibri"/>
              <a:sym typeface="Calibri"/>
            </a:endParaRPr>
          </a:p>
        </p:txBody>
      </p:sp>
      <p:sp>
        <p:nvSpPr>
          <p:cNvPr id="387" name="Google Shape;387;p10"/>
          <p:cNvSpPr/>
          <p:nvPr/>
        </p:nvSpPr>
        <p:spPr>
          <a:xfrm>
            <a:off x="442913" y="3614857"/>
            <a:ext cx="3954066" cy="123111"/>
          </a:xfrm>
          <a:prstGeom prst="rect">
            <a:avLst/>
          </a:prstGeom>
          <a:noFill/>
          <a:ln>
            <a:noFill/>
          </a:ln>
        </p:spPr>
        <p:txBody>
          <a:bodyPr spcFirstLastPara="1" wrap="square" lIns="13600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Metadata service exploitation (cloud environments)</a:t>
            </a:r>
            <a:endParaRPr sz="800" b="0" i="0" u="none" strike="noStrike" cap="none">
              <a:solidFill>
                <a:schemeClr val="dk1"/>
              </a:solidFill>
              <a:latin typeface="Calibri"/>
              <a:ea typeface="Calibri"/>
              <a:cs typeface="Calibri"/>
              <a:sym typeface="Calibri"/>
            </a:endParaRPr>
          </a:p>
        </p:txBody>
      </p:sp>
      <p:sp>
        <p:nvSpPr>
          <p:cNvPr id="388" name="Google Shape;388;p10"/>
          <p:cNvSpPr/>
          <p:nvPr/>
        </p:nvSpPr>
        <p:spPr>
          <a:xfrm>
            <a:off x="442913" y="3786307"/>
            <a:ext cx="3954066" cy="123111"/>
          </a:xfrm>
          <a:prstGeom prst="rect">
            <a:avLst/>
          </a:prstGeom>
          <a:noFill/>
          <a:ln>
            <a:noFill/>
          </a:ln>
        </p:spPr>
        <p:txBody>
          <a:bodyPr spcFirstLastPara="1" wrap="square" lIns="13600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Bypass of network segmentation controls</a:t>
            </a:r>
            <a:endParaRPr sz="800" b="0" i="0" u="none" strike="noStrike" cap="none">
              <a:solidFill>
                <a:schemeClr val="dk1"/>
              </a:solidFill>
              <a:latin typeface="Calibri"/>
              <a:ea typeface="Calibri"/>
              <a:cs typeface="Calibri"/>
              <a:sym typeface="Calibri"/>
            </a:endParaRPr>
          </a:p>
        </p:txBody>
      </p:sp>
      <p:sp>
        <p:nvSpPr>
          <p:cNvPr id="389" name="Google Shape;389;p10"/>
          <p:cNvSpPr/>
          <p:nvPr/>
        </p:nvSpPr>
        <p:spPr>
          <a:xfrm>
            <a:off x="357188" y="4098727"/>
            <a:ext cx="4125516" cy="859036"/>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0"/>
          <p:cNvSpPr/>
          <p:nvPr/>
        </p:nvSpPr>
        <p:spPr>
          <a:xfrm>
            <a:off x="357188" y="4098727"/>
            <a:ext cx="21431" cy="859036"/>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0"/>
          <p:cNvSpPr/>
          <p:nvPr/>
        </p:nvSpPr>
        <p:spPr>
          <a:xfrm>
            <a:off x="442913" y="3070027"/>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392" name="Google Shape;392;p10"/>
          <p:cNvSpPr/>
          <p:nvPr/>
        </p:nvSpPr>
        <p:spPr>
          <a:xfrm>
            <a:off x="442913" y="3241477"/>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393" name="Google Shape;393;p10"/>
          <p:cNvSpPr/>
          <p:nvPr/>
        </p:nvSpPr>
        <p:spPr>
          <a:xfrm>
            <a:off x="442913" y="3412927"/>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394" name="Google Shape;394;p10"/>
          <p:cNvSpPr/>
          <p:nvPr/>
        </p:nvSpPr>
        <p:spPr>
          <a:xfrm>
            <a:off x="442913" y="3584377"/>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395" name="Google Shape;395;p10"/>
          <p:cNvSpPr/>
          <p:nvPr/>
        </p:nvSpPr>
        <p:spPr>
          <a:xfrm>
            <a:off x="442913" y="3755827"/>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396" name="Google Shape;396;p10"/>
          <p:cNvSpPr/>
          <p:nvPr/>
        </p:nvSpPr>
        <p:spPr>
          <a:xfrm>
            <a:off x="442913" y="4146352"/>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a:solidFill>
                  <a:srgbClr val="00D4FF"/>
                </a:solidFill>
                <a:latin typeface="Calibri"/>
                <a:ea typeface="Calibri"/>
                <a:cs typeface="Calibri"/>
                <a:sym typeface="Calibri"/>
              </a:rPr>
              <a:t>RECOMMENDATION</a:t>
            </a:r>
            <a:endParaRPr sz="800" b="0" i="0" u="none" strike="noStrike" cap="none">
              <a:solidFill>
                <a:schemeClr val="dk1"/>
              </a:solidFill>
              <a:latin typeface="Calibri"/>
              <a:ea typeface="Calibri"/>
              <a:cs typeface="Calibri"/>
              <a:sym typeface="Calibri"/>
            </a:endParaRPr>
          </a:p>
        </p:txBody>
      </p:sp>
      <p:sp>
        <p:nvSpPr>
          <p:cNvPr id="397" name="Google Shape;397;p10"/>
          <p:cNvSpPr/>
          <p:nvPr/>
        </p:nvSpPr>
        <p:spPr>
          <a:xfrm>
            <a:off x="442913" y="4342448"/>
            <a:ext cx="3954066"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Validate and whitelist allowable hostnames/URLs server-side. Disallow user-controlled requests to internal or private IP ranges (10.0.0.0/8, 172.16.0.0/12, 192.168.0.0/16). Implement strict URL parsing/validation, enforce egress network controls, and require authenticated, internal-only channels for service-to-service requests.</a:t>
            </a:r>
            <a:endParaRPr sz="800" b="0" i="0" u="none" strike="noStrike" cap="none" dirty="0">
              <a:solidFill>
                <a:schemeClr val="dk1"/>
              </a:solidFill>
              <a:latin typeface="Calibri"/>
              <a:ea typeface="Calibri"/>
              <a:cs typeface="Calibri"/>
              <a:sym typeface="Calibri"/>
            </a:endParaRPr>
          </a:p>
        </p:txBody>
      </p:sp>
      <p:sp>
        <p:nvSpPr>
          <p:cNvPr id="398" name="Google Shape;398;p10"/>
          <p:cNvSpPr/>
          <p:nvPr/>
        </p:nvSpPr>
        <p:spPr>
          <a:xfrm>
            <a:off x="4661297" y="723305"/>
            <a:ext cx="4125516" cy="4055864"/>
          </a:xfrm>
          <a:prstGeom prst="rect">
            <a:avLst/>
          </a:prstGeom>
          <a:solidFill>
            <a:srgbClr val="00D4FF">
              <a:alpha val="4705"/>
            </a:srgbClr>
          </a:solidFill>
          <a:ln w="18275" cap="flat" cmpd="sng">
            <a:solidFill>
              <a:srgbClr val="00FF4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0"/>
          <p:cNvSpPr/>
          <p:nvPr/>
        </p:nvSpPr>
        <p:spPr>
          <a:xfrm>
            <a:off x="6004740" y="2344043"/>
            <a:ext cx="1438601" cy="408980"/>
          </a:xfrm>
          <a:prstGeom prst="rect">
            <a:avLst/>
          </a:prstGeom>
          <a:noFill/>
          <a:ln>
            <a:noFill/>
          </a:ln>
        </p:spPr>
        <p:txBody>
          <a:bodyPr spcFirstLastPara="1" wrap="square" lIns="0" tIns="0" rIns="0" bIns="0" anchor="t" anchorCtr="0">
            <a:spAutoFit/>
          </a:bodyPr>
          <a:lstStyle/>
          <a:p>
            <a:pPr marL="0" marR="0" lvl="0" indent="0" algn="ctr" rtl="0">
              <a:lnSpc>
                <a:spcPct val="124113"/>
              </a:lnSpc>
              <a:spcBef>
                <a:spcPts val="0"/>
              </a:spcBef>
              <a:spcAft>
                <a:spcPts val="0"/>
              </a:spcAft>
              <a:buClr>
                <a:srgbClr val="00FF41"/>
              </a:buClr>
              <a:buSzPts val="2256"/>
              <a:buFont typeface="Calibri"/>
              <a:buNone/>
            </a:pPr>
            <a:r>
              <a:rPr lang="en-US" sz="2256" b="0" i="0" u="none" strike="noStrike" cap="none">
                <a:solidFill>
                  <a:srgbClr val="00FF41"/>
                </a:solidFill>
                <a:latin typeface="Calibri"/>
                <a:ea typeface="Calibri"/>
                <a:cs typeface="Calibri"/>
                <a:sym typeface="Calibri"/>
              </a:rPr>
              <a:t>🔗</a:t>
            </a:r>
            <a:endParaRPr sz="2256" b="0" i="0" u="none" strike="noStrike" cap="none">
              <a:solidFill>
                <a:schemeClr val="dk1"/>
              </a:solidFill>
              <a:latin typeface="Calibri"/>
              <a:ea typeface="Calibri"/>
              <a:cs typeface="Calibri"/>
              <a:sym typeface="Calibri"/>
            </a:endParaRPr>
          </a:p>
        </p:txBody>
      </p:sp>
      <p:sp>
        <p:nvSpPr>
          <p:cNvPr id="400" name="Google Shape;400;p10"/>
          <p:cNvSpPr/>
          <p:nvPr/>
        </p:nvSpPr>
        <p:spPr>
          <a:xfrm>
            <a:off x="6004740" y="2838748"/>
            <a:ext cx="1438601" cy="155377"/>
          </a:xfrm>
          <a:prstGeom prst="rect">
            <a:avLst/>
          </a:prstGeom>
          <a:noFill/>
          <a:ln>
            <a:noFill/>
          </a:ln>
        </p:spPr>
        <p:txBody>
          <a:bodyPr spcFirstLastPara="1" wrap="square" lIns="0" tIns="0" rIns="0" bIns="0" anchor="t" anchorCtr="0">
            <a:spAutoFit/>
          </a:bodyPr>
          <a:lstStyle/>
          <a:p>
            <a:pPr marL="0" marR="0" lvl="0" indent="0" algn="ctr" rtl="0">
              <a:lnSpc>
                <a:spcPct val="140306"/>
              </a:lnSpc>
              <a:spcBef>
                <a:spcPts val="0"/>
              </a:spcBef>
              <a:spcAft>
                <a:spcPts val="0"/>
              </a:spcAft>
              <a:buClr>
                <a:srgbClr val="00FF41"/>
              </a:buClr>
              <a:buSzPts val="784"/>
              <a:buFont typeface="Calibri"/>
              <a:buNone/>
            </a:pPr>
            <a:r>
              <a:rPr lang="en-US" sz="784" b="1" i="0" u="none" strike="noStrike" cap="none">
                <a:solidFill>
                  <a:srgbClr val="00FF41"/>
                </a:solidFill>
                <a:latin typeface="Calibri"/>
                <a:ea typeface="Calibri"/>
                <a:cs typeface="Calibri"/>
                <a:sym typeface="Calibri"/>
              </a:rPr>
              <a:t>Insert Screenshot Here</a:t>
            </a:r>
            <a:endParaRPr sz="784" b="0" i="0" u="none" strike="noStrike" cap="none">
              <a:solidFill>
                <a:schemeClr val="dk1"/>
              </a:solidFill>
              <a:latin typeface="Calibri"/>
              <a:ea typeface="Calibri"/>
              <a:cs typeface="Calibri"/>
              <a:sym typeface="Calibri"/>
            </a:endParaRPr>
          </a:p>
        </p:txBody>
      </p:sp>
      <p:sp>
        <p:nvSpPr>
          <p:cNvPr id="401" name="Google Shape;401;p10"/>
          <p:cNvSpPr/>
          <p:nvPr/>
        </p:nvSpPr>
        <p:spPr>
          <a:xfrm>
            <a:off x="6004740" y="3051274"/>
            <a:ext cx="1438601" cy="107156"/>
          </a:xfrm>
          <a:prstGeom prst="rect">
            <a:avLst/>
          </a:prstGeom>
          <a:noFill/>
          <a:ln>
            <a:noFill/>
          </a:ln>
        </p:spPr>
        <p:txBody>
          <a:bodyPr spcFirstLastPara="1" wrap="square" lIns="0" tIns="0" rIns="0"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0" u="none" strike="noStrike" cap="none">
                <a:solidFill>
                  <a:srgbClr val="00D4FF"/>
                </a:solidFill>
                <a:latin typeface="Calibri"/>
                <a:ea typeface="Calibri"/>
                <a:cs typeface="Calibri"/>
                <a:sym typeface="Calibri"/>
              </a:rPr>
              <a:t>SSRF Payload Execution Evidence</a:t>
            </a:r>
            <a:endParaRPr sz="568" b="0" i="0" u="none" strike="noStrike" cap="none">
              <a:solidFill>
                <a:schemeClr val="dk1"/>
              </a:solidFill>
              <a:latin typeface="Calibri"/>
              <a:ea typeface="Calibri"/>
              <a:cs typeface="Calibri"/>
              <a:sym typeface="Calibri"/>
            </a:endParaRPr>
          </a:p>
        </p:txBody>
      </p:sp>
      <p:sp>
        <p:nvSpPr>
          <p:cNvPr id="402" name="Google Shape;402;p10"/>
          <p:cNvSpPr/>
          <p:nvPr/>
        </p:nvSpPr>
        <p:spPr>
          <a:xfrm>
            <a:off x="5752588" y="4850606"/>
            <a:ext cx="1942933" cy="107156"/>
          </a:xfrm>
          <a:prstGeom prst="rect">
            <a:avLst/>
          </a:prstGeom>
          <a:noFill/>
          <a:ln>
            <a:noFill/>
          </a:ln>
        </p:spPr>
        <p:txBody>
          <a:bodyPr spcFirstLastPara="1" wrap="square" lIns="85075" tIns="0" rIns="85075"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1" u="none" strike="noStrike" cap="none">
                <a:solidFill>
                  <a:srgbClr val="00D4FF"/>
                </a:solidFill>
                <a:latin typeface="Calibri"/>
                <a:ea typeface="Calibri"/>
                <a:cs typeface="Calibri"/>
                <a:sym typeface="Calibri"/>
              </a:rPr>
              <a:t>Additional instances of this vulnerability were found</a:t>
            </a:r>
            <a:endParaRPr sz="568" b="0" i="0" u="none" strike="noStrike" cap="none">
              <a:solidFill>
                <a:schemeClr val="dk1"/>
              </a:solidFill>
              <a:latin typeface="Calibri"/>
              <a:ea typeface="Calibri"/>
              <a:cs typeface="Calibri"/>
              <a:sym typeface="Calibri"/>
            </a:endParaRPr>
          </a:p>
        </p:txBody>
      </p:sp>
      <p:pic>
        <p:nvPicPr>
          <p:cNvPr id="403" name="Google Shape;403;p10"/>
          <p:cNvPicPr preferRelativeResize="0"/>
          <p:nvPr/>
        </p:nvPicPr>
        <p:blipFill>
          <a:blip r:embed="rId4"/>
          <a:srcRect/>
          <a:stretch/>
        </p:blipFill>
        <p:spPr>
          <a:xfrm>
            <a:off x="4807422" y="846049"/>
            <a:ext cx="3833231" cy="1873791"/>
          </a:xfrm>
          <a:prstGeom prst="rect">
            <a:avLst/>
          </a:prstGeom>
          <a:solidFill>
            <a:srgbClr val="00D4FF">
              <a:alpha val="4710"/>
            </a:srgbClr>
          </a:solidFill>
          <a:ln w="18275" cap="flat" cmpd="sng">
            <a:solidFill>
              <a:srgbClr val="00FF41"/>
            </a:solidFill>
            <a:prstDash val="dash"/>
            <a:round/>
            <a:headEnd type="none" w="sm" len="sm"/>
            <a:tailEnd type="none" w="sm" len="sm"/>
          </a:ln>
        </p:spPr>
      </p:pic>
      <p:pic>
        <p:nvPicPr>
          <p:cNvPr id="404" name="Google Shape;404;p10"/>
          <p:cNvPicPr preferRelativeResize="0"/>
          <p:nvPr/>
        </p:nvPicPr>
        <p:blipFill>
          <a:blip r:embed="rId5"/>
          <a:srcRect/>
          <a:stretch/>
        </p:blipFill>
        <p:spPr>
          <a:xfrm>
            <a:off x="4799250" y="2868484"/>
            <a:ext cx="3849623" cy="1762041"/>
          </a:xfrm>
          <a:prstGeom prst="rect">
            <a:avLst/>
          </a:prstGeom>
          <a:solidFill>
            <a:srgbClr val="00D4FF">
              <a:alpha val="4710"/>
            </a:srgbClr>
          </a:solidFill>
          <a:ln w="18275" cap="flat" cmpd="sng">
            <a:solidFill>
              <a:srgbClr val="00FF41"/>
            </a:solidFill>
            <a:prstDash val="dash"/>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pic>
        <p:nvPicPr>
          <p:cNvPr id="410" name="Google Shape;410;p11" descr="preencoded.png"/>
          <p:cNvPicPr preferRelativeResize="0"/>
          <p:nvPr/>
        </p:nvPicPr>
        <p:blipFill rotWithShape="1">
          <a:blip r:embed="rId3">
            <a:alphaModFix/>
          </a:blip>
          <a:srcRect/>
          <a:stretch/>
        </p:blipFill>
        <p:spPr>
          <a:xfrm>
            <a:off x="50" y="0"/>
            <a:ext cx="9144002" cy="5143500"/>
          </a:xfrm>
          <a:prstGeom prst="rect">
            <a:avLst/>
          </a:prstGeom>
          <a:noFill/>
          <a:ln>
            <a:noFill/>
          </a:ln>
        </p:spPr>
      </p:pic>
      <p:sp>
        <p:nvSpPr>
          <p:cNvPr id="411" name="Google Shape;411;p11"/>
          <p:cNvSpPr/>
          <p:nvPr/>
        </p:nvSpPr>
        <p:spPr>
          <a:xfrm>
            <a:off x="357200" y="285750"/>
            <a:ext cx="8429700" cy="3576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a:off x="357200" y="630267"/>
            <a:ext cx="8429700" cy="129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a:off x="357200" y="305159"/>
            <a:ext cx="483900" cy="2088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a:off x="357200" y="260555"/>
            <a:ext cx="557200"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HIGH</a:t>
            </a:r>
            <a:endParaRPr sz="800" b="0" i="0" u="none" strike="noStrike" cap="none" dirty="0">
              <a:solidFill>
                <a:schemeClr val="dk1"/>
              </a:solidFill>
              <a:latin typeface="Calibri"/>
              <a:ea typeface="Calibri"/>
              <a:cs typeface="Calibri"/>
              <a:sym typeface="Calibri"/>
            </a:endParaRPr>
          </a:p>
        </p:txBody>
      </p:sp>
      <p:sp>
        <p:nvSpPr>
          <p:cNvPr id="415" name="Google Shape;415;p11"/>
          <p:cNvSpPr/>
          <p:nvPr/>
        </p:nvSpPr>
        <p:spPr>
          <a:xfrm>
            <a:off x="983840" y="270882"/>
            <a:ext cx="7070100" cy="247500"/>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00FF41"/>
              </a:buClr>
              <a:buSzPts val="1397"/>
              <a:buFont typeface="Calibri"/>
              <a:buNone/>
            </a:pPr>
            <a:r>
              <a:rPr lang="en-US" sz="1397" b="1" i="0" u="none" strike="noStrike" cap="none" dirty="0">
                <a:solidFill>
                  <a:srgbClr val="00FF41"/>
                </a:solidFill>
                <a:latin typeface="Calibri"/>
                <a:ea typeface="Calibri"/>
                <a:cs typeface="Calibri"/>
                <a:sym typeface="Calibri"/>
              </a:rPr>
              <a:t>Local File Inclusion (LFI) via Directory Traversal</a:t>
            </a:r>
            <a:endParaRPr sz="1397" b="0" i="0" u="none" strike="noStrike" cap="none" dirty="0">
              <a:solidFill>
                <a:schemeClr val="dk1"/>
              </a:solidFill>
              <a:latin typeface="Calibri"/>
              <a:ea typeface="Calibri"/>
              <a:cs typeface="Calibri"/>
              <a:sym typeface="Calibri"/>
            </a:endParaRPr>
          </a:p>
        </p:txBody>
      </p:sp>
      <p:sp>
        <p:nvSpPr>
          <p:cNvPr id="416" name="Google Shape;416;p11"/>
          <p:cNvSpPr/>
          <p:nvPr/>
        </p:nvSpPr>
        <p:spPr>
          <a:xfrm>
            <a:off x="8196823" y="298690"/>
            <a:ext cx="590100" cy="221700"/>
          </a:xfrm>
          <a:prstGeom prst="rect">
            <a:avLst/>
          </a:prstGeom>
          <a:solidFill>
            <a:srgbClr val="FF9933">
              <a:alpha val="9803"/>
            </a:srgbClr>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a:off x="8196822" y="254086"/>
            <a:ext cx="679487" cy="306065"/>
          </a:xfrm>
          <a:prstGeom prst="rect">
            <a:avLst/>
          </a:prstGeom>
          <a:noFill/>
          <a:ln>
            <a:noFill/>
          </a:ln>
        </p:spPr>
        <p:txBody>
          <a:bodyPr spcFirstLastPara="1" wrap="square" lIns="102100" tIns="68050" rIns="102100" bIns="68050" anchor="t" anchorCtr="0">
            <a:spAutoFit/>
          </a:bodyPr>
          <a:lstStyle/>
          <a:p>
            <a:pPr marL="0" marR="0" lvl="0" indent="0" algn="l" rtl="0">
              <a:lnSpc>
                <a:spcPct val="136986"/>
              </a:lnSpc>
              <a:spcBef>
                <a:spcPts val="0"/>
              </a:spcBef>
              <a:spcAft>
                <a:spcPts val="0"/>
              </a:spcAft>
              <a:buClr>
                <a:srgbClr val="FF9933"/>
              </a:buClr>
              <a:buSzPts val="584"/>
              <a:buFont typeface="Calibri"/>
              <a:buNone/>
            </a:pPr>
            <a:r>
              <a:rPr lang="en-US" sz="800" b="1" i="0" u="none" strike="noStrike" cap="none" dirty="0">
                <a:solidFill>
                  <a:srgbClr val="FF9933"/>
                </a:solidFill>
                <a:latin typeface="Calibri"/>
                <a:ea typeface="Calibri"/>
                <a:cs typeface="Calibri"/>
                <a:sym typeface="Calibri"/>
              </a:rPr>
              <a:t>CVSS 8.0</a:t>
            </a:r>
            <a:endParaRPr sz="800" b="0" i="0" u="none" strike="noStrike" cap="none" dirty="0">
              <a:solidFill>
                <a:schemeClr val="dk1"/>
              </a:solidFill>
              <a:latin typeface="Calibri"/>
              <a:ea typeface="Calibri"/>
              <a:cs typeface="Calibri"/>
              <a:sym typeface="Calibri"/>
            </a:endParaRPr>
          </a:p>
        </p:txBody>
      </p:sp>
      <p:sp>
        <p:nvSpPr>
          <p:cNvPr id="418" name="Google Shape;418;p11"/>
          <p:cNvSpPr/>
          <p:nvPr/>
        </p:nvSpPr>
        <p:spPr>
          <a:xfrm>
            <a:off x="357200" y="792012"/>
            <a:ext cx="4107600" cy="911700"/>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a:off x="357200" y="792012"/>
            <a:ext cx="21300" cy="9117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a:off x="464356" y="829587"/>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VULNERABILITY DESCRIPTION</a:t>
            </a:r>
            <a:endParaRPr sz="800" b="0" i="0" u="none" strike="noStrike" cap="none" dirty="0">
              <a:solidFill>
                <a:schemeClr val="dk1"/>
              </a:solidFill>
              <a:latin typeface="Calibri"/>
              <a:ea typeface="Calibri"/>
              <a:cs typeface="Calibri"/>
              <a:sym typeface="Calibri"/>
            </a:endParaRPr>
          </a:p>
        </p:txBody>
      </p:sp>
      <p:sp>
        <p:nvSpPr>
          <p:cNvPr id="421" name="Google Shape;421;p11"/>
          <p:cNvSpPr/>
          <p:nvPr/>
        </p:nvSpPr>
        <p:spPr>
          <a:xfrm>
            <a:off x="464356" y="1068596"/>
            <a:ext cx="3893400"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a:t>
            </a:r>
            <a:r>
              <a:rPr lang="en-US" sz="800" b="1" i="0" u="none" strike="noStrike" cap="none" dirty="0">
                <a:solidFill>
                  <a:srgbClr val="E0E0E0"/>
                </a:solidFill>
                <a:latin typeface="Calibri"/>
                <a:ea typeface="Calibri"/>
                <a:cs typeface="Calibri"/>
                <a:sym typeface="Calibri"/>
              </a:rPr>
              <a:t>file</a:t>
            </a:r>
            <a:r>
              <a:rPr lang="en-US" sz="800" b="0" i="0" u="none" strike="noStrike" cap="none" dirty="0">
                <a:solidFill>
                  <a:srgbClr val="E0E0E0"/>
                </a:solidFill>
                <a:latin typeface="Calibri"/>
                <a:ea typeface="Calibri"/>
                <a:cs typeface="Calibri"/>
                <a:sym typeface="Calibri"/>
              </a:rPr>
              <a:t> parameter is susceptible to directory traversal attacks. User-supplied input is not properly validated or canonicalized, allowing attackers to use path traversal sequences to read arbitrary files from the server filesystem, including sensitive configuration files, credentials, and internal data.</a:t>
            </a:r>
            <a:endParaRPr sz="800" b="0" i="0" u="none" strike="noStrike" cap="none" dirty="0">
              <a:solidFill>
                <a:schemeClr val="dk1"/>
              </a:solidFill>
              <a:latin typeface="Calibri"/>
              <a:ea typeface="Calibri"/>
              <a:cs typeface="Calibri"/>
              <a:sym typeface="Calibri"/>
            </a:endParaRPr>
          </a:p>
        </p:txBody>
      </p:sp>
      <p:sp>
        <p:nvSpPr>
          <p:cNvPr id="422" name="Google Shape;422;p11"/>
          <p:cNvSpPr/>
          <p:nvPr/>
        </p:nvSpPr>
        <p:spPr>
          <a:xfrm>
            <a:off x="357200" y="1820306"/>
            <a:ext cx="4107600" cy="1011600"/>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a:off x="357200" y="1820306"/>
            <a:ext cx="21300" cy="10116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1"/>
          <p:cNvSpPr/>
          <p:nvPr/>
        </p:nvSpPr>
        <p:spPr>
          <a:xfrm>
            <a:off x="464356" y="1857881"/>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PROOF OF CONCEPT</a:t>
            </a:r>
            <a:endParaRPr sz="800" b="0" i="0" u="none" strike="noStrike" cap="none">
              <a:solidFill>
                <a:schemeClr val="dk1"/>
              </a:solidFill>
              <a:latin typeface="Calibri"/>
              <a:ea typeface="Calibri"/>
              <a:cs typeface="Calibri"/>
              <a:sym typeface="Calibri"/>
            </a:endParaRPr>
          </a:p>
        </p:txBody>
      </p:sp>
      <p:sp>
        <p:nvSpPr>
          <p:cNvPr id="425" name="Google Shape;425;p11"/>
          <p:cNvSpPr/>
          <p:nvPr/>
        </p:nvSpPr>
        <p:spPr>
          <a:xfrm>
            <a:off x="464356" y="2082022"/>
            <a:ext cx="38934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Example directory traversal payload successfully read sensitive files:</a:t>
            </a:r>
            <a:endParaRPr sz="800" b="0" i="0" u="none" strike="noStrike" cap="none" dirty="0">
              <a:solidFill>
                <a:schemeClr val="dk1"/>
              </a:solidFill>
              <a:latin typeface="Calibri"/>
              <a:ea typeface="Calibri"/>
              <a:cs typeface="Calibri"/>
              <a:sym typeface="Calibri"/>
            </a:endParaRPr>
          </a:p>
        </p:txBody>
      </p:sp>
      <p:sp>
        <p:nvSpPr>
          <p:cNvPr id="426" name="Google Shape;426;p11"/>
          <p:cNvSpPr/>
          <p:nvPr/>
        </p:nvSpPr>
        <p:spPr>
          <a:xfrm>
            <a:off x="464356" y="2283200"/>
            <a:ext cx="3893400" cy="265200"/>
          </a:xfrm>
          <a:prstGeom prst="rect">
            <a:avLst/>
          </a:prstGeom>
          <a:solidFill>
            <a:srgbClr val="000000">
              <a:alpha val="49803"/>
            </a:srgbClr>
          </a:solidFill>
          <a:ln w="952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1"/>
          <p:cNvSpPr/>
          <p:nvPr/>
        </p:nvSpPr>
        <p:spPr>
          <a:xfrm>
            <a:off x="464356" y="2231162"/>
            <a:ext cx="3893400" cy="367457"/>
          </a:xfrm>
          <a:prstGeom prst="rect">
            <a:avLst/>
          </a:prstGeom>
          <a:noFill/>
          <a:ln>
            <a:noFill/>
          </a:ln>
        </p:spPr>
        <p:txBody>
          <a:bodyPr spcFirstLastPara="1" wrap="square" lIns="102100" tIns="102100" rIns="102100" bIns="102100" anchor="t" anchorCtr="0">
            <a:spAutoFit/>
          </a:bodyPr>
          <a:lstStyle/>
          <a:p>
            <a:pPr marL="0" marR="0" lvl="0" indent="0" algn="l" rtl="0">
              <a:lnSpc>
                <a:spcPct val="131086"/>
              </a:lnSpc>
              <a:spcBef>
                <a:spcPts val="0"/>
              </a:spcBef>
              <a:spcAft>
                <a:spcPts val="0"/>
              </a:spcAft>
              <a:buClr>
                <a:srgbClr val="00FF41"/>
              </a:buClr>
              <a:buSzPts val="534"/>
              <a:buFont typeface="Calibri"/>
              <a:buNone/>
            </a:pPr>
            <a:r>
              <a:rPr lang="en-US" sz="800" b="1" i="0" u="none" strike="noStrike" cap="none" dirty="0">
                <a:solidFill>
                  <a:srgbClr val="00FF41"/>
                </a:solidFill>
                <a:latin typeface="Calibri"/>
                <a:ea typeface="Calibri"/>
                <a:cs typeface="Calibri"/>
                <a:sym typeface="Calibri"/>
              </a:rPr>
              <a:t>.... // .... // .... // .... // .... // .... //</a:t>
            </a:r>
            <a:r>
              <a:rPr lang="en-US" sz="800" b="1" i="0" u="none" strike="noStrike" cap="none" dirty="0" err="1">
                <a:solidFill>
                  <a:srgbClr val="00FF41"/>
                </a:solidFill>
                <a:latin typeface="Calibri"/>
                <a:ea typeface="Calibri"/>
                <a:cs typeface="Calibri"/>
                <a:sym typeface="Calibri"/>
              </a:rPr>
              <a:t>lfi</a:t>
            </a:r>
            <a:r>
              <a:rPr lang="en-US" sz="800" b="1" i="0" u="none" strike="noStrike" cap="none" dirty="0">
                <a:solidFill>
                  <a:srgbClr val="00FF41"/>
                </a:solidFill>
                <a:latin typeface="Calibri"/>
                <a:ea typeface="Calibri"/>
                <a:cs typeface="Calibri"/>
                <a:sym typeface="Calibri"/>
              </a:rPr>
              <a:t>/flag.txt</a:t>
            </a:r>
            <a:endParaRPr sz="800" b="0" i="0" u="none" strike="noStrike" cap="none" dirty="0">
              <a:solidFill>
                <a:schemeClr val="dk1"/>
              </a:solidFill>
              <a:latin typeface="Calibri"/>
              <a:ea typeface="Calibri"/>
              <a:cs typeface="Calibri"/>
              <a:sym typeface="Calibri"/>
            </a:endParaRPr>
          </a:p>
        </p:txBody>
      </p:sp>
      <p:sp>
        <p:nvSpPr>
          <p:cNvPr id="428" name="Google Shape;428;p11"/>
          <p:cNvSpPr/>
          <p:nvPr/>
        </p:nvSpPr>
        <p:spPr>
          <a:xfrm>
            <a:off x="464356" y="2617016"/>
            <a:ext cx="38934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application returned the contents of the target file, confirming the LFI vulnerability.</a:t>
            </a:r>
            <a:endParaRPr sz="800" b="0" i="0" u="none" strike="noStrike" cap="none" dirty="0">
              <a:solidFill>
                <a:schemeClr val="dk1"/>
              </a:solidFill>
              <a:latin typeface="Calibri"/>
              <a:ea typeface="Calibri"/>
              <a:cs typeface="Calibri"/>
              <a:sym typeface="Calibri"/>
            </a:endParaRPr>
          </a:p>
        </p:txBody>
      </p:sp>
      <p:sp>
        <p:nvSpPr>
          <p:cNvPr id="429" name="Google Shape;429;p11"/>
          <p:cNvSpPr/>
          <p:nvPr/>
        </p:nvSpPr>
        <p:spPr>
          <a:xfrm>
            <a:off x="357200" y="2935336"/>
            <a:ext cx="4107600" cy="1119000"/>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1"/>
          <p:cNvSpPr/>
          <p:nvPr/>
        </p:nvSpPr>
        <p:spPr>
          <a:xfrm>
            <a:off x="357200" y="2935336"/>
            <a:ext cx="21300" cy="11190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1"/>
          <p:cNvSpPr/>
          <p:nvPr/>
        </p:nvSpPr>
        <p:spPr>
          <a:xfrm>
            <a:off x="464356" y="2972911"/>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FF3333"/>
              </a:buClr>
              <a:buSzPts val="634"/>
              <a:buFont typeface="Calibri"/>
              <a:buNone/>
            </a:pPr>
            <a:r>
              <a:rPr lang="en-US" sz="800" b="1" i="0" u="none" strike="noStrike" cap="none">
                <a:solidFill>
                  <a:srgbClr val="FF3333"/>
                </a:solidFill>
                <a:latin typeface="Calibri"/>
                <a:ea typeface="Calibri"/>
                <a:cs typeface="Calibri"/>
                <a:sym typeface="Calibri"/>
              </a:rPr>
              <a:t>IMPACT</a:t>
            </a:r>
            <a:endParaRPr sz="800" b="0" i="0" u="none" strike="noStrike" cap="none">
              <a:solidFill>
                <a:schemeClr val="dk1"/>
              </a:solidFill>
              <a:latin typeface="Calibri"/>
              <a:ea typeface="Calibri"/>
              <a:cs typeface="Calibri"/>
              <a:sym typeface="Calibri"/>
            </a:endParaRPr>
          </a:p>
        </p:txBody>
      </p:sp>
      <p:sp>
        <p:nvSpPr>
          <p:cNvPr id="432" name="Google Shape;432;p11"/>
          <p:cNvSpPr/>
          <p:nvPr/>
        </p:nvSpPr>
        <p:spPr>
          <a:xfrm>
            <a:off x="592943" y="3169587"/>
            <a:ext cx="24051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Disclosure of sensitive local files (configs, secrets, flags)</a:t>
            </a:r>
            <a:endParaRPr sz="800" b="0" i="0" u="none" strike="noStrike" cap="none" dirty="0">
              <a:solidFill>
                <a:schemeClr val="dk1"/>
              </a:solidFill>
              <a:latin typeface="Calibri"/>
              <a:ea typeface="Calibri"/>
              <a:cs typeface="Calibri"/>
              <a:sym typeface="Calibri"/>
            </a:endParaRPr>
          </a:p>
        </p:txBody>
      </p:sp>
      <p:sp>
        <p:nvSpPr>
          <p:cNvPr id="433" name="Google Shape;433;p11"/>
          <p:cNvSpPr/>
          <p:nvPr/>
        </p:nvSpPr>
        <p:spPr>
          <a:xfrm>
            <a:off x="592943" y="3355896"/>
            <a:ext cx="22629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Access to application source code and configuration</a:t>
            </a:r>
            <a:endParaRPr sz="800" b="0" i="0" u="none" strike="noStrike" cap="none">
              <a:solidFill>
                <a:schemeClr val="dk1"/>
              </a:solidFill>
              <a:latin typeface="Calibri"/>
              <a:ea typeface="Calibri"/>
              <a:cs typeface="Calibri"/>
              <a:sym typeface="Calibri"/>
            </a:endParaRPr>
          </a:p>
        </p:txBody>
      </p:sp>
      <p:sp>
        <p:nvSpPr>
          <p:cNvPr id="434" name="Google Shape;434;p11"/>
          <p:cNvSpPr/>
          <p:nvPr/>
        </p:nvSpPr>
        <p:spPr>
          <a:xfrm>
            <a:off x="464356" y="3584540"/>
            <a:ext cx="46500" cy="134700"/>
          </a:xfrm>
          <a:prstGeom prst="rect">
            <a:avLst/>
          </a:prstGeom>
          <a:noFill/>
          <a:ln>
            <a:noFill/>
          </a:ln>
        </p:spPr>
        <p:txBody>
          <a:bodyPr spcFirstLastPara="1" wrap="square" lIns="0" tIns="0" rIns="0" bIns="0" anchor="t" anchorCtr="0">
            <a:spAutoFit/>
          </a:bodyPr>
          <a:lstStyle/>
          <a:p>
            <a:pPr marL="0" marR="0" lvl="0" indent="0" algn="l" rtl="0">
              <a:lnSpc>
                <a:spcPct val="189274"/>
              </a:lnSpc>
              <a:spcBef>
                <a:spcPts val="0"/>
              </a:spcBef>
              <a:spcAft>
                <a:spcPts val="0"/>
              </a:spcAft>
              <a:buClr>
                <a:srgbClr val="FF3333"/>
              </a:buClr>
              <a:buSzPts val="634"/>
              <a:buFont typeface="Calibri"/>
              <a:buNone/>
            </a:pPr>
            <a:endParaRPr sz="634" b="0" i="0" u="none" strike="noStrike" cap="none">
              <a:solidFill>
                <a:schemeClr val="dk1"/>
              </a:solidFill>
              <a:latin typeface="Calibri"/>
              <a:ea typeface="Calibri"/>
              <a:cs typeface="Calibri"/>
              <a:sym typeface="Calibri"/>
            </a:endParaRPr>
          </a:p>
        </p:txBody>
      </p:sp>
      <p:sp>
        <p:nvSpPr>
          <p:cNvPr id="435" name="Google Shape;435;p11"/>
          <p:cNvSpPr/>
          <p:nvPr/>
        </p:nvSpPr>
        <p:spPr>
          <a:xfrm>
            <a:off x="592943" y="3542206"/>
            <a:ext cx="20226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Exposure of database credentials and API keys</a:t>
            </a:r>
            <a:endParaRPr sz="800" b="0" i="0" u="none" strike="noStrike" cap="none">
              <a:solidFill>
                <a:schemeClr val="dk1"/>
              </a:solidFill>
              <a:latin typeface="Calibri"/>
              <a:ea typeface="Calibri"/>
              <a:cs typeface="Calibri"/>
              <a:sym typeface="Calibri"/>
            </a:endParaRPr>
          </a:p>
        </p:txBody>
      </p:sp>
      <p:sp>
        <p:nvSpPr>
          <p:cNvPr id="436" name="Google Shape;436;p11"/>
          <p:cNvSpPr/>
          <p:nvPr/>
        </p:nvSpPr>
        <p:spPr>
          <a:xfrm>
            <a:off x="592943" y="3728517"/>
            <a:ext cx="27966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Potential escalation to RCE via log poisoning or writable uploads</a:t>
            </a:r>
            <a:endParaRPr sz="800" b="0" i="0" u="none" strike="noStrike" cap="none">
              <a:solidFill>
                <a:schemeClr val="dk1"/>
              </a:solidFill>
              <a:latin typeface="Calibri"/>
              <a:ea typeface="Calibri"/>
              <a:cs typeface="Calibri"/>
              <a:sym typeface="Calibri"/>
            </a:endParaRPr>
          </a:p>
        </p:txBody>
      </p:sp>
      <p:sp>
        <p:nvSpPr>
          <p:cNvPr id="437" name="Google Shape;437;p11"/>
          <p:cNvSpPr/>
          <p:nvPr/>
        </p:nvSpPr>
        <p:spPr>
          <a:xfrm>
            <a:off x="357200" y="4170664"/>
            <a:ext cx="4107600" cy="777300"/>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1"/>
          <p:cNvSpPr/>
          <p:nvPr/>
        </p:nvSpPr>
        <p:spPr>
          <a:xfrm>
            <a:off x="357200" y="4170664"/>
            <a:ext cx="21300" cy="7773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1"/>
          <p:cNvSpPr/>
          <p:nvPr/>
        </p:nvSpPr>
        <p:spPr>
          <a:xfrm>
            <a:off x="464356" y="4208238"/>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RECOMMENDATION</a:t>
            </a:r>
            <a:endParaRPr sz="800" b="0" i="0" u="none" strike="noStrike" cap="none">
              <a:solidFill>
                <a:schemeClr val="dk1"/>
              </a:solidFill>
              <a:latin typeface="Calibri"/>
              <a:ea typeface="Calibri"/>
              <a:cs typeface="Calibri"/>
              <a:sym typeface="Calibri"/>
            </a:endParaRPr>
          </a:p>
        </p:txBody>
      </p:sp>
      <p:sp>
        <p:nvSpPr>
          <p:cNvPr id="440" name="Google Shape;440;p11"/>
          <p:cNvSpPr/>
          <p:nvPr/>
        </p:nvSpPr>
        <p:spPr>
          <a:xfrm>
            <a:off x="464356" y="4447247"/>
            <a:ext cx="389340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Canonicalize and validate file paths server-side. Serve files by ID mapped to allowed paths and block traversal sequences. Run the application with least privilege so sensitive files are inaccessible to the web server process.</a:t>
            </a:r>
            <a:endParaRPr sz="800" b="0" i="0" u="none" strike="noStrike" cap="none" dirty="0">
              <a:solidFill>
                <a:schemeClr val="dk1"/>
              </a:solidFill>
              <a:latin typeface="Calibri"/>
              <a:ea typeface="Calibri"/>
              <a:cs typeface="Calibri"/>
              <a:sym typeface="Calibri"/>
            </a:endParaRPr>
          </a:p>
        </p:txBody>
      </p:sp>
      <p:sp>
        <p:nvSpPr>
          <p:cNvPr id="441" name="Google Shape;441;p11"/>
          <p:cNvSpPr/>
          <p:nvPr/>
        </p:nvSpPr>
        <p:spPr>
          <a:xfrm>
            <a:off x="4679168" y="792012"/>
            <a:ext cx="4107600" cy="4155900"/>
          </a:xfrm>
          <a:prstGeom prst="rect">
            <a:avLst/>
          </a:prstGeom>
          <a:solidFill>
            <a:srgbClr val="00D4FF">
              <a:alpha val="4705"/>
            </a:srgbClr>
          </a:solidFill>
          <a:ln w="18275" cap="flat" cmpd="sng">
            <a:solidFill>
              <a:srgbClr val="00FF4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1"/>
          <p:cNvSpPr/>
          <p:nvPr/>
        </p:nvSpPr>
        <p:spPr>
          <a:xfrm>
            <a:off x="5933594" y="2446208"/>
            <a:ext cx="1598700" cy="422100"/>
          </a:xfrm>
          <a:prstGeom prst="rect">
            <a:avLst/>
          </a:prstGeom>
          <a:noFill/>
          <a:ln>
            <a:noFill/>
          </a:ln>
        </p:spPr>
        <p:txBody>
          <a:bodyPr spcFirstLastPara="1" wrap="square" lIns="0" tIns="0" rIns="0" bIns="0" anchor="t" anchorCtr="0">
            <a:spAutoFit/>
          </a:bodyPr>
          <a:lstStyle/>
          <a:p>
            <a:pPr marL="0" marR="0" lvl="0" indent="0" algn="ctr" rtl="0">
              <a:lnSpc>
                <a:spcPct val="123456"/>
              </a:lnSpc>
              <a:spcBef>
                <a:spcPts val="0"/>
              </a:spcBef>
              <a:spcAft>
                <a:spcPts val="0"/>
              </a:spcAft>
              <a:buClr>
                <a:srgbClr val="FF9933"/>
              </a:buClr>
              <a:buSzPts val="2592"/>
              <a:buFont typeface="Calibri"/>
              <a:buNone/>
            </a:pPr>
            <a:r>
              <a:rPr lang="en-US" sz="2592" b="0" i="0" u="none" strike="noStrike" cap="none" dirty="0">
                <a:solidFill>
                  <a:srgbClr val="FF9933"/>
                </a:solidFill>
                <a:latin typeface="Calibri"/>
                <a:ea typeface="Calibri"/>
                <a:cs typeface="Calibri"/>
                <a:sym typeface="Calibri"/>
              </a:rPr>
              <a:t>📁</a:t>
            </a:r>
            <a:endParaRPr sz="2592" b="0" i="0" u="none" strike="noStrike" cap="none" dirty="0">
              <a:solidFill>
                <a:schemeClr val="dk1"/>
              </a:solidFill>
              <a:latin typeface="Calibri"/>
              <a:ea typeface="Calibri"/>
              <a:cs typeface="Calibri"/>
              <a:sym typeface="Calibri"/>
            </a:endParaRPr>
          </a:p>
        </p:txBody>
      </p:sp>
      <p:sp>
        <p:nvSpPr>
          <p:cNvPr id="443" name="Google Shape;443;p11"/>
          <p:cNvSpPr/>
          <p:nvPr/>
        </p:nvSpPr>
        <p:spPr>
          <a:xfrm>
            <a:off x="5933594" y="2965410"/>
            <a:ext cx="1598700" cy="158400"/>
          </a:xfrm>
          <a:prstGeom prst="rect">
            <a:avLst/>
          </a:prstGeom>
          <a:noFill/>
          <a:ln>
            <a:noFill/>
          </a:ln>
        </p:spPr>
        <p:txBody>
          <a:bodyPr spcFirstLastPara="1" wrap="square" lIns="0" tIns="0" rIns="0" bIns="0" anchor="t" anchorCtr="0">
            <a:spAutoFit/>
          </a:bodyPr>
          <a:lstStyle/>
          <a:p>
            <a:pPr marL="0" marR="0" lvl="0" indent="0" algn="ctr" rtl="0">
              <a:lnSpc>
                <a:spcPct val="135593"/>
              </a:lnSpc>
              <a:spcBef>
                <a:spcPts val="0"/>
              </a:spcBef>
              <a:spcAft>
                <a:spcPts val="0"/>
              </a:spcAft>
              <a:buClr>
                <a:srgbClr val="00FF41"/>
              </a:buClr>
              <a:buSzPts val="885"/>
              <a:buFont typeface="Calibri"/>
              <a:buNone/>
            </a:pPr>
            <a:r>
              <a:rPr lang="en-US" sz="885" b="1" i="0" u="none" strike="noStrike" cap="none">
                <a:solidFill>
                  <a:srgbClr val="00FF41"/>
                </a:solidFill>
                <a:latin typeface="Calibri"/>
                <a:ea typeface="Calibri"/>
                <a:cs typeface="Calibri"/>
                <a:sym typeface="Calibri"/>
              </a:rPr>
              <a:t>Insert Screenshot Here</a:t>
            </a:r>
            <a:endParaRPr sz="885" b="0" i="0" u="none" strike="noStrike" cap="none">
              <a:solidFill>
                <a:schemeClr val="dk1"/>
              </a:solidFill>
              <a:latin typeface="Calibri"/>
              <a:ea typeface="Calibri"/>
              <a:cs typeface="Calibri"/>
              <a:sym typeface="Calibri"/>
            </a:endParaRPr>
          </a:p>
        </p:txBody>
      </p:sp>
      <p:sp>
        <p:nvSpPr>
          <p:cNvPr id="444" name="Google Shape;444;p11"/>
          <p:cNvSpPr/>
          <p:nvPr/>
        </p:nvSpPr>
        <p:spPr>
          <a:xfrm>
            <a:off x="5933594" y="3188619"/>
            <a:ext cx="1598700" cy="1050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FF9933"/>
              </a:buClr>
              <a:buSzPts val="621"/>
              <a:buFont typeface="Calibri"/>
              <a:buNone/>
            </a:pPr>
            <a:r>
              <a:rPr lang="en-US" sz="621" b="0" i="0" u="none" strike="noStrike" cap="none" dirty="0">
                <a:solidFill>
                  <a:srgbClr val="FF9933"/>
                </a:solidFill>
                <a:latin typeface="Calibri"/>
                <a:ea typeface="Calibri"/>
                <a:cs typeface="Calibri"/>
                <a:sym typeface="Calibri"/>
              </a:rPr>
              <a:t>LFI Exploitation Evidence</a:t>
            </a:r>
            <a:endParaRPr sz="621" b="0" i="0" u="none" strike="noStrike" cap="none" dirty="0">
              <a:solidFill>
                <a:schemeClr val="dk1"/>
              </a:solidFill>
              <a:latin typeface="Calibri"/>
              <a:ea typeface="Calibri"/>
              <a:cs typeface="Calibri"/>
              <a:sym typeface="Calibri"/>
            </a:endParaRPr>
          </a:p>
        </p:txBody>
      </p:sp>
      <p:sp>
        <p:nvSpPr>
          <p:cNvPr id="445" name="Google Shape;445;p11"/>
          <p:cNvSpPr/>
          <p:nvPr/>
        </p:nvSpPr>
        <p:spPr>
          <a:xfrm>
            <a:off x="4786325" y="4682687"/>
            <a:ext cx="3893400" cy="1683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1"/>
          <p:cNvSpPr/>
          <p:nvPr/>
        </p:nvSpPr>
        <p:spPr>
          <a:xfrm>
            <a:off x="4786325" y="4682687"/>
            <a:ext cx="3893400" cy="66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1"/>
          <p:cNvSpPr/>
          <p:nvPr/>
        </p:nvSpPr>
        <p:spPr>
          <a:xfrm>
            <a:off x="4786325" y="4682687"/>
            <a:ext cx="3893400" cy="168300"/>
          </a:xfrm>
          <a:prstGeom prst="rect">
            <a:avLst/>
          </a:prstGeom>
          <a:noFill/>
          <a:ln>
            <a:noFill/>
          </a:ln>
        </p:spPr>
        <p:txBody>
          <a:bodyPr spcFirstLastPara="1" wrap="square" lIns="0" tIns="85075" rIns="0"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0" u="none" strike="noStrike" cap="none">
                <a:solidFill>
                  <a:srgbClr val="00D4FF"/>
                </a:solidFill>
                <a:latin typeface="Calibri"/>
                <a:ea typeface="Calibri"/>
                <a:cs typeface="Calibri"/>
                <a:sym typeface="Calibri"/>
              </a:rPr>
              <a:t>Additional instances of this vulnerability were found</a:t>
            </a:r>
            <a:endParaRPr sz="568" b="0" i="0" u="none" strike="noStrike" cap="none">
              <a:solidFill>
                <a:schemeClr val="dk1"/>
              </a:solidFill>
              <a:latin typeface="Calibri"/>
              <a:ea typeface="Calibri"/>
              <a:cs typeface="Calibri"/>
              <a:sym typeface="Calibri"/>
            </a:endParaRPr>
          </a:p>
        </p:txBody>
      </p:sp>
      <p:pic>
        <p:nvPicPr>
          <p:cNvPr id="448" name="Google Shape;448;p11"/>
          <p:cNvPicPr preferRelativeResize="0"/>
          <p:nvPr/>
        </p:nvPicPr>
        <p:blipFill>
          <a:blip r:embed="rId4"/>
          <a:srcRect/>
          <a:stretch/>
        </p:blipFill>
        <p:spPr>
          <a:xfrm>
            <a:off x="4808187" y="904668"/>
            <a:ext cx="3849624" cy="3681094"/>
          </a:xfrm>
          <a:prstGeom prst="rect">
            <a:avLst/>
          </a:prstGeom>
          <a:solidFill>
            <a:srgbClr val="00D4FF">
              <a:alpha val="4710"/>
            </a:srgbClr>
          </a:solidFill>
          <a:ln w="18275" cap="flat" cmpd="sng">
            <a:solidFill>
              <a:srgbClr val="00FF41"/>
            </a:solidFill>
            <a:prstDash val="dash"/>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pic>
        <p:nvPicPr>
          <p:cNvPr id="454" name="Google Shape;454;p12" descr="preencoded.png"/>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455" name="Google Shape;455;p12"/>
          <p:cNvSpPr/>
          <p:nvPr/>
        </p:nvSpPr>
        <p:spPr>
          <a:xfrm>
            <a:off x="357188" y="250031"/>
            <a:ext cx="8429625" cy="337542"/>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2"/>
          <p:cNvSpPr/>
          <p:nvPr/>
        </p:nvSpPr>
        <p:spPr>
          <a:xfrm>
            <a:off x="357188" y="573286"/>
            <a:ext cx="8429625" cy="14288"/>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2"/>
          <p:cNvSpPr/>
          <p:nvPr/>
        </p:nvSpPr>
        <p:spPr>
          <a:xfrm>
            <a:off x="357188" y="260747"/>
            <a:ext cx="642742" cy="230386"/>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2"/>
          <p:cNvSpPr/>
          <p:nvPr/>
        </p:nvSpPr>
        <p:spPr>
          <a:xfrm>
            <a:off x="357187" y="231011"/>
            <a:ext cx="732875"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MEDIUM</a:t>
            </a:r>
            <a:endParaRPr sz="800" b="0" i="0" u="none" strike="noStrike" cap="none" dirty="0">
              <a:solidFill>
                <a:schemeClr val="dk1"/>
              </a:solidFill>
              <a:latin typeface="Calibri"/>
              <a:ea typeface="Calibri"/>
              <a:cs typeface="Calibri"/>
              <a:sym typeface="Calibri"/>
            </a:endParaRPr>
          </a:p>
        </p:txBody>
      </p:sp>
      <p:sp>
        <p:nvSpPr>
          <p:cNvPr id="459" name="Google Shape;459;p12"/>
          <p:cNvSpPr/>
          <p:nvPr/>
        </p:nvSpPr>
        <p:spPr>
          <a:xfrm>
            <a:off x="1142805" y="205427"/>
            <a:ext cx="6911132" cy="299441"/>
          </a:xfrm>
          <a:prstGeom prst="rect">
            <a:avLst/>
          </a:prstGeom>
          <a:noFill/>
          <a:ln>
            <a:noFill/>
          </a:ln>
        </p:spPr>
        <p:txBody>
          <a:bodyPr spcFirstLastPara="1" wrap="square" lIns="0" tIns="0" rIns="0" bIns="0" anchor="t" anchorCtr="0">
            <a:spAutoFit/>
          </a:bodyPr>
          <a:lstStyle/>
          <a:p>
            <a:pPr marL="0" marR="0" lvl="0" indent="0" algn="l" rtl="0">
              <a:lnSpc>
                <a:spcPct val="138996"/>
              </a:lnSpc>
              <a:spcBef>
                <a:spcPts val="0"/>
              </a:spcBef>
              <a:spcAft>
                <a:spcPts val="0"/>
              </a:spcAft>
              <a:buClr>
                <a:srgbClr val="FFFF33"/>
              </a:buClr>
              <a:buSzPts val="1295"/>
              <a:buFont typeface="Calibri"/>
              <a:buNone/>
            </a:pPr>
            <a:r>
              <a:rPr lang="en-US" b="1" i="0" u="none" strike="noStrike" cap="none" dirty="0">
                <a:solidFill>
                  <a:srgbClr val="FFFF33"/>
                </a:solidFill>
                <a:latin typeface="Calibri"/>
                <a:ea typeface="Calibri"/>
                <a:cs typeface="Calibri"/>
                <a:sym typeface="Calibri"/>
              </a:rPr>
              <a:t>Insecure Direct Object Reference (IDOR)</a:t>
            </a:r>
            <a:endParaRPr b="0" i="0" u="none" strike="noStrike" cap="none" dirty="0">
              <a:solidFill>
                <a:schemeClr val="dk1"/>
              </a:solidFill>
              <a:latin typeface="Calibri"/>
              <a:ea typeface="Calibri"/>
              <a:cs typeface="Calibri"/>
              <a:sym typeface="Calibri"/>
            </a:endParaRPr>
          </a:p>
        </p:txBody>
      </p:sp>
      <p:sp>
        <p:nvSpPr>
          <p:cNvPr id="460" name="Google Shape;460;p12"/>
          <p:cNvSpPr/>
          <p:nvPr/>
        </p:nvSpPr>
        <p:spPr>
          <a:xfrm>
            <a:off x="8196811" y="253603"/>
            <a:ext cx="590001" cy="244673"/>
          </a:xfrm>
          <a:prstGeom prst="rect">
            <a:avLst/>
          </a:prstGeom>
          <a:solidFill>
            <a:srgbClr val="FFFF33">
              <a:alpha val="9803"/>
            </a:srgbClr>
          </a:solidFill>
          <a:ln w="9525" cap="flat" cmpd="sng">
            <a:solidFill>
              <a:srgbClr val="FF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2"/>
          <p:cNvSpPr/>
          <p:nvPr/>
        </p:nvSpPr>
        <p:spPr>
          <a:xfrm>
            <a:off x="8196811" y="223867"/>
            <a:ext cx="672738" cy="306065"/>
          </a:xfrm>
          <a:prstGeom prst="rect">
            <a:avLst/>
          </a:prstGeom>
          <a:noFill/>
          <a:ln>
            <a:noFill/>
          </a:ln>
        </p:spPr>
        <p:txBody>
          <a:bodyPr spcFirstLastPara="1" wrap="square" lIns="102100" tIns="68050" rIns="102100" bIns="68050" anchor="t" anchorCtr="0">
            <a:spAutoFit/>
          </a:bodyPr>
          <a:lstStyle/>
          <a:p>
            <a:pPr marL="0" marR="0" lvl="0" indent="0" algn="l" rtl="0">
              <a:lnSpc>
                <a:spcPct val="136986"/>
              </a:lnSpc>
              <a:spcBef>
                <a:spcPts val="0"/>
              </a:spcBef>
              <a:spcAft>
                <a:spcPts val="0"/>
              </a:spcAft>
              <a:buClr>
                <a:srgbClr val="FFFF33"/>
              </a:buClr>
              <a:buSzPts val="584"/>
              <a:buFont typeface="Calibri"/>
              <a:buNone/>
            </a:pPr>
            <a:r>
              <a:rPr lang="en-US" sz="800" b="1" i="0" u="none" strike="noStrike" cap="none">
                <a:solidFill>
                  <a:srgbClr val="FFFF33"/>
                </a:solidFill>
                <a:latin typeface="Calibri"/>
                <a:ea typeface="Calibri"/>
                <a:cs typeface="Calibri"/>
                <a:sym typeface="Calibri"/>
              </a:rPr>
              <a:t>CVSS 6.5</a:t>
            </a:r>
            <a:endParaRPr sz="800" b="0" i="0" u="none" strike="noStrike" cap="none">
              <a:solidFill>
                <a:schemeClr val="dk1"/>
              </a:solidFill>
              <a:latin typeface="Calibri"/>
              <a:ea typeface="Calibri"/>
              <a:cs typeface="Calibri"/>
              <a:sym typeface="Calibri"/>
            </a:endParaRPr>
          </a:p>
        </p:txBody>
      </p:sp>
      <p:sp>
        <p:nvSpPr>
          <p:cNvPr id="462" name="Google Shape;462;p12"/>
          <p:cNvSpPr/>
          <p:nvPr/>
        </p:nvSpPr>
        <p:spPr>
          <a:xfrm>
            <a:off x="357188" y="716161"/>
            <a:ext cx="4125516" cy="912614"/>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2"/>
          <p:cNvSpPr/>
          <p:nvPr/>
        </p:nvSpPr>
        <p:spPr>
          <a:xfrm>
            <a:off x="357188" y="716161"/>
            <a:ext cx="21431" cy="912614"/>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2"/>
          <p:cNvSpPr/>
          <p:nvPr/>
        </p:nvSpPr>
        <p:spPr>
          <a:xfrm>
            <a:off x="442913" y="772150"/>
            <a:ext cx="3954066"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VULNERABILITY DESCRIPTION</a:t>
            </a:r>
            <a:endParaRPr sz="800" b="0" i="0" u="none" strike="noStrike" cap="none" dirty="0">
              <a:solidFill>
                <a:schemeClr val="dk1"/>
              </a:solidFill>
              <a:latin typeface="Calibri"/>
              <a:ea typeface="Calibri"/>
              <a:cs typeface="Calibri"/>
              <a:sym typeface="Calibri"/>
            </a:endParaRPr>
          </a:p>
        </p:txBody>
      </p:sp>
      <p:sp>
        <p:nvSpPr>
          <p:cNvPr id="465" name="Google Shape;465;p12"/>
          <p:cNvSpPr/>
          <p:nvPr/>
        </p:nvSpPr>
        <p:spPr>
          <a:xfrm>
            <a:off x="442913" y="985838"/>
            <a:ext cx="3954066"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a:t>
            </a:r>
            <a:r>
              <a:rPr lang="en-US" sz="800" b="1" i="0" u="none" strike="noStrike" cap="none" dirty="0">
                <a:solidFill>
                  <a:srgbClr val="E0E0E0"/>
                </a:solidFill>
                <a:latin typeface="Calibri"/>
                <a:ea typeface="Calibri"/>
                <a:cs typeface="Calibri"/>
                <a:sym typeface="Calibri"/>
              </a:rPr>
              <a:t>pdf-generate</a:t>
            </a:r>
            <a:r>
              <a:rPr lang="en-US" sz="800" b="0" i="0" u="none" strike="noStrike" cap="none" dirty="0">
                <a:solidFill>
                  <a:srgbClr val="E0E0E0"/>
                </a:solidFill>
                <a:latin typeface="Calibri"/>
                <a:ea typeface="Calibri"/>
                <a:cs typeface="Calibri"/>
                <a:sym typeface="Calibri"/>
              </a:rPr>
              <a:t> endpoint accepts a </a:t>
            </a:r>
            <a:r>
              <a:rPr lang="en-US" sz="800" b="1" i="0" u="none" strike="noStrike" cap="none" dirty="0" err="1">
                <a:solidFill>
                  <a:srgbClr val="E0E0E0"/>
                </a:solidFill>
                <a:latin typeface="Calibri"/>
                <a:ea typeface="Calibri"/>
                <a:cs typeface="Calibri"/>
                <a:sym typeface="Calibri"/>
              </a:rPr>
              <a:t>user_id</a:t>
            </a:r>
            <a:r>
              <a:rPr lang="en-US" sz="800" b="0" i="0" u="none" strike="noStrike" cap="none" dirty="0">
                <a:solidFill>
                  <a:srgbClr val="E0E0E0"/>
                </a:solidFill>
                <a:latin typeface="Calibri"/>
                <a:ea typeface="Calibri"/>
                <a:cs typeface="Calibri"/>
                <a:sym typeface="Calibri"/>
              </a:rPr>
              <a:t> parameter that is not properly authorized. The application fails to verify that the requesting user is permitted to access the requested </a:t>
            </a:r>
            <a:r>
              <a:rPr lang="en-US" sz="800" b="0" i="0" u="none" strike="noStrike" cap="none" dirty="0" err="1">
                <a:solidFill>
                  <a:srgbClr val="E0E0E0"/>
                </a:solidFill>
                <a:latin typeface="Calibri"/>
                <a:ea typeface="Calibri"/>
                <a:cs typeface="Calibri"/>
                <a:sym typeface="Calibri"/>
              </a:rPr>
              <a:t>user_id</a:t>
            </a:r>
            <a:r>
              <a:rPr lang="en-US" sz="800" b="0" i="0" u="none" strike="noStrike" cap="none" dirty="0">
                <a:solidFill>
                  <a:srgbClr val="E0E0E0"/>
                </a:solidFill>
                <a:latin typeface="Calibri"/>
                <a:ea typeface="Calibri"/>
                <a:cs typeface="Calibri"/>
                <a:sym typeface="Calibri"/>
              </a:rPr>
              <a:t>. By changing the </a:t>
            </a:r>
            <a:r>
              <a:rPr lang="en-US" sz="800" b="0" i="0" u="none" strike="noStrike" cap="none" dirty="0" err="1">
                <a:solidFill>
                  <a:srgbClr val="E0E0E0"/>
                </a:solidFill>
                <a:latin typeface="Calibri"/>
                <a:ea typeface="Calibri"/>
                <a:cs typeface="Calibri"/>
                <a:sym typeface="Calibri"/>
              </a:rPr>
              <a:t>user_id</a:t>
            </a:r>
            <a:r>
              <a:rPr lang="en-US" sz="800" b="0" i="0" u="none" strike="noStrike" cap="none" dirty="0">
                <a:solidFill>
                  <a:srgbClr val="E0E0E0"/>
                </a:solidFill>
                <a:latin typeface="Calibri"/>
                <a:ea typeface="Calibri"/>
                <a:cs typeface="Calibri"/>
                <a:sym typeface="Calibri"/>
              </a:rPr>
              <a:t> value in a POST request, an attacker can retrieve PDF reports belonging to other users without proper authorization checks.</a:t>
            </a:r>
            <a:endParaRPr sz="800" b="0" i="0" u="none" strike="noStrike" cap="none" dirty="0">
              <a:solidFill>
                <a:schemeClr val="dk1"/>
              </a:solidFill>
              <a:latin typeface="Calibri"/>
              <a:ea typeface="Calibri"/>
              <a:cs typeface="Calibri"/>
              <a:sym typeface="Calibri"/>
            </a:endParaRPr>
          </a:p>
        </p:txBody>
      </p:sp>
      <p:sp>
        <p:nvSpPr>
          <p:cNvPr id="466" name="Google Shape;466;p12"/>
          <p:cNvSpPr/>
          <p:nvPr/>
        </p:nvSpPr>
        <p:spPr>
          <a:xfrm>
            <a:off x="357188" y="1714500"/>
            <a:ext cx="4125516" cy="1123355"/>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357188" y="1714500"/>
            <a:ext cx="21431" cy="1123355"/>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2"/>
          <p:cNvSpPr/>
          <p:nvPr/>
        </p:nvSpPr>
        <p:spPr>
          <a:xfrm>
            <a:off x="442913" y="1770489"/>
            <a:ext cx="3954066"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PROOF OF CONCEPT</a:t>
            </a:r>
            <a:endParaRPr sz="800" b="0" i="0" u="none" strike="noStrike" cap="none">
              <a:solidFill>
                <a:schemeClr val="dk1"/>
              </a:solidFill>
              <a:latin typeface="Calibri"/>
              <a:ea typeface="Calibri"/>
              <a:cs typeface="Calibri"/>
              <a:sym typeface="Calibri"/>
            </a:endParaRPr>
          </a:p>
        </p:txBody>
      </p:sp>
      <p:sp>
        <p:nvSpPr>
          <p:cNvPr id="469" name="Google Shape;469;p12"/>
          <p:cNvSpPr/>
          <p:nvPr/>
        </p:nvSpPr>
        <p:spPr>
          <a:xfrm>
            <a:off x="442913" y="1984177"/>
            <a:ext cx="3954066"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Changed the HTTP method to POST and included another user's </a:t>
            </a:r>
            <a:r>
              <a:rPr lang="en-US" sz="800" b="0" i="0" u="none" strike="noStrike" cap="none" dirty="0" err="1">
                <a:solidFill>
                  <a:srgbClr val="E0E0E0"/>
                </a:solidFill>
                <a:latin typeface="Calibri"/>
                <a:ea typeface="Calibri"/>
                <a:cs typeface="Calibri"/>
                <a:sym typeface="Calibri"/>
              </a:rPr>
              <a:t>user_id</a:t>
            </a:r>
            <a:r>
              <a:rPr lang="en-US" sz="800" b="0" i="0" u="none" strike="noStrike" cap="none" dirty="0">
                <a:solidFill>
                  <a:srgbClr val="E0E0E0"/>
                </a:solidFill>
                <a:latin typeface="Calibri"/>
                <a:ea typeface="Calibri"/>
                <a:cs typeface="Calibri"/>
                <a:sym typeface="Calibri"/>
              </a:rPr>
              <a:t> parameter in the request:</a:t>
            </a:r>
            <a:endParaRPr sz="800" b="0" i="0" u="none" strike="noStrike" cap="none" dirty="0">
              <a:solidFill>
                <a:schemeClr val="dk1"/>
              </a:solidFill>
              <a:latin typeface="Calibri"/>
              <a:ea typeface="Calibri"/>
              <a:cs typeface="Calibri"/>
              <a:sym typeface="Calibri"/>
            </a:endParaRPr>
          </a:p>
        </p:txBody>
      </p:sp>
      <p:sp>
        <p:nvSpPr>
          <p:cNvPr id="470" name="Google Shape;470;p12"/>
          <p:cNvSpPr/>
          <p:nvPr/>
        </p:nvSpPr>
        <p:spPr>
          <a:xfrm>
            <a:off x="442913" y="2305645"/>
            <a:ext cx="3954066" cy="264319"/>
          </a:xfrm>
          <a:prstGeom prst="rect">
            <a:avLst/>
          </a:prstGeom>
          <a:solidFill>
            <a:srgbClr val="000000">
              <a:alpha val="4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2"/>
          <p:cNvSpPr/>
          <p:nvPr/>
        </p:nvSpPr>
        <p:spPr>
          <a:xfrm>
            <a:off x="442913" y="2275909"/>
            <a:ext cx="3954066" cy="323263"/>
          </a:xfrm>
          <a:prstGeom prst="rect">
            <a:avLst/>
          </a:prstGeom>
          <a:noFill/>
          <a:ln>
            <a:noFill/>
          </a:ln>
        </p:spPr>
        <p:txBody>
          <a:bodyPr spcFirstLastPara="1" wrap="square" lIns="85075" tIns="85075" rIns="85075" bIns="85075" anchor="t" anchorCtr="0">
            <a:spAutoFit/>
          </a:bodyPr>
          <a:lstStyle/>
          <a:p>
            <a:pPr marL="0" marR="0" lvl="0" indent="0" algn="l" rtl="0">
              <a:lnSpc>
                <a:spcPct val="123239"/>
              </a:lnSpc>
              <a:spcBef>
                <a:spcPts val="0"/>
              </a:spcBef>
              <a:spcAft>
                <a:spcPts val="0"/>
              </a:spcAft>
              <a:buClr>
                <a:srgbClr val="00D4FF"/>
              </a:buClr>
              <a:buSzPts val="568"/>
              <a:buFont typeface="Calibri"/>
              <a:buNone/>
            </a:pPr>
            <a:r>
              <a:rPr lang="en-US" sz="800" b="0" i="0" u="none" strike="noStrike" cap="none">
                <a:solidFill>
                  <a:srgbClr val="00D4FF"/>
                </a:solidFill>
                <a:latin typeface="Calibri"/>
                <a:ea typeface="Calibri"/>
                <a:cs typeface="Calibri"/>
                <a:sym typeface="Calibri"/>
              </a:rPr>
              <a:t>POST /pdf-generate HTTP/1.1 user_id=12345</a:t>
            </a:r>
            <a:endParaRPr sz="800" b="0" i="0" u="none" strike="noStrike" cap="none">
              <a:solidFill>
                <a:schemeClr val="dk1"/>
              </a:solidFill>
              <a:latin typeface="Calibri"/>
              <a:ea typeface="Calibri"/>
              <a:cs typeface="Calibri"/>
              <a:sym typeface="Calibri"/>
            </a:endParaRPr>
          </a:p>
        </p:txBody>
      </p:sp>
      <p:sp>
        <p:nvSpPr>
          <p:cNvPr id="472" name="Google Shape;472;p12"/>
          <p:cNvSpPr/>
          <p:nvPr/>
        </p:nvSpPr>
        <p:spPr>
          <a:xfrm>
            <a:off x="442913" y="2628275"/>
            <a:ext cx="3954066"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response returned that user's sensitive report without any authorization verification.</a:t>
            </a:r>
            <a:endParaRPr sz="800" b="0" i="0" u="none" strike="noStrike" cap="none" dirty="0">
              <a:solidFill>
                <a:schemeClr val="dk1"/>
              </a:solidFill>
              <a:latin typeface="Calibri"/>
              <a:ea typeface="Calibri"/>
              <a:cs typeface="Calibri"/>
              <a:sym typeface="Calibri"/>
            </a:endParaRPr>
          </a:p>
        </p:txBody>
      </p:sp>
      <p:sp>
        <p:nvSpPr>
          <p:cNvPr id="473" name="Google Shape;473;p12"/>
          <p:cNvSpPr/>
          <p:nvPr/>
        </p:nvSpPr>
        <p:spPr>
          <a:xfrm>
            <a:off x="357188" y="2909292"/>
            <a:ext cx="4125516" cy="912614"/>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357188" y="2909292"/>
            <a:ext cx="21431" cy="912614"/>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2"/>
          <p:cNvSpPr/>
          <p:nvPr/>
        </p:nvSpPr>
        <p:spPr>
          <a:xfrm>
            <a:off x="442913" y="2965281"/>
            <a:ext cx="3954066"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FF3333"/>
              </a:buClr>
              <a:buSzPts val="634"/>
              <a:buFont typeface="Calibri"/>
              <a:buNone/>
            </a:pPr>
            <a:r>
              <a:rPr lang="en-US" sz="800" b="1" i="0" u="none" strike="noStrike" cap="none">
                <a:solidFill>
                  <a:srgbClr val="FF3333"/>
                </a:solidFill>
                <a:latin typeface="Calibri"/>
                <a:ea typeface="Calibri"/>
                <a:cs typeface="Calibri"/>
                <a:sym typeface="Calibri"/>
              </a:rPr>
              <a:t>IMPACT</a:t>
            </a:r>
            <a:endParaRPr sz="800" b="0" i="0" u="none" strike="noStrike" cap="none">
              <a:solidFill>
                <a:schemeClr val="dk1"/>
              </a:solidFill>
              <a:latin typeface="Calibri"/>
              <a:ea typeface="Calibri"/>
              <a:cs typeface="Calibri"/>
              <a:sym typeface="Calibri"/>
            </a:endParaRPr>
          </a:p>
        </p:txBody>
      </p:sp>
      <p:sp>
        <p:nvSpPr>
          <p:cNvPr id="476" name="Google Shape;476;p12"/>
          <p:cNvSpPr/>
          <p:nvPr/>
        </p:nvSpPr>
        <p:spPr>
          <a:xfrm>
            <a:off x="442913" y="3208705"/>
            <a:ext cx="3954066"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 • Disclosure of other users' sensitive reports and PII</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Access to order history, personal data, and confidential information</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Privacy breaches and compliance violations (GDPR, etc.)</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Potential for targeted attacks using disclosed information</a:t>
            </a:r>
            <a:endParaRPr sz="800" b="0" i="0" u="none" strike="noStrike" cap="none" dirty="0">
              <a:solidFill>
                <a:schemeClr val="dk1"/>
              </a:solidFill>
              <a:latin typeface="Calibri"/>
              <a:ea typeface="Calibri"/>
              <a:cs typeface="Calibri"/>
              <a:sym typeface="Calibri"/>
            </a:endParaRPr>
          </a:p>
        </p:txBody>
      </p:sp>
      <p:sp>
        <p:nvSpPr>
          <p:cNvPr id="477" name="Google Shape;477;p12"/>
          <p:cNvSpPr/>
          <p:nvPr/>
        </p:nvSpPr>
        <p:spPr>
          <a:xfrm>
            <a:off x="357188" y="3907631"/>
            <a:ext cx="4125516" cy="912614"/>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2"/>
          <p:cNvSpPr/>
          <p:nvPr/>
        </p:nvSpPr>
        <p:spPr>
          <a:xfrm>
            <a:off x="357188" y="3907631"/>
            <a:ext cx="21431" cy="912614"/>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2"/>
          <p:cNvSpPr/>
          <p:nvPr/>
        </p:nvSpPr>
        <p:spPr>
          <a:xfrm>
            <a:off x="442913" y="3963620"/>
            <a:ext cx="3954066"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RECOMMENDATION</a:t>
            </a:r>
            <a:endParaRPr sz="800" b="0" i="0" u="none" strike="noStrike" cap="none">
              <a:solidFill>
                <a:schemeClr val="dk1"/>
              </a:solidFill>
              <a:latin typeface="Calibri"/>
              <a:ea typeface="Calibri"/>
              <a:cs typeface="Calibri"/>
              <a:sym typeface="Calibri"/>
            </a:endParaRPr>
          </a:p>
        </p:txBody>
      </p:sp>
      <p:sp>
        <p:nvSpPr>
          <p:cNvPr id="480" name="Google Shape;480;p12"/>
          <p:cNvSpPr/>
          <p:nvPr/>
        </p:nvSpPr>
        <p:spPr>
          <a:xfrm>
            <a:off x="442913" y="4214478"/>
            <a:ext cx="395406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Enforce server-side authorization checks to verify the requesting user is permitted to access the requested </a:t>
            </a:r>
            <a:r>
              <a:rPr lang="en-US" sz="800" b="0" i="0" u="none" strike="noStrike" cap="none" dirty="0" err="1">
                <a:solidFill>
                  <a:srgbClr val="E0E0E0"/>
                </a:solidFill>
                <a:latin typeface="Calibri"/>
                <a:ea typeface="Calibri"/>
                <a:cs typeface="Calibri"/>
                <a:sym typeface="Calibri"/>
              </a:rPr>
              <a:t>user_id</a:t>
            </a:r>
            <a:r>
              <a:rPr lang="en-US" sz="800" b="0" i="0" u="none" strike="noStrike" cap="none" dirty="0">
                <a:solidFill>
                  <a:srgbClr val="E0E0E0"/>
                </a:solidFill>
                <a:latin typeface="Calibri"/>
                <a:ea typeface="Calibri"/>
                <a:cs typeface="Calibri"/>
                <a:sym typeface="Calibri"/>
              </a:rPr>
              <a:t>. Avoid using user-controllable identifiers directly; map public tokens/IDs to internal resources server-side. Implement logging and alerts for abnormal access patterns.</a:t>
            </a:r>
            <a:endParaRPr sz="800" b="0" i="0" u="none" strike="noStrike" cap="none" dirty="0">
              <a:solidFill>
                <a:schemeClr val="dk1"/>
              </a:solidFill>
              <a:latin typeface="Calibri"/>
              <a:ea typeface="Calibri"/>
              <a:cs typeface="Calibri"/>
              <a:sym typeface="Calibri"/>
            </a:endParaRPr>
          </a:p>
        </p:txBody>
      </p:sp>
      <p:sp>
        <p:nvSpPr>
          <p:cNvPr id="481" name="Google Shape;481;p12"/>
          <p:cNvSpPr/>
          <p:nvPr/>
        </p:nvSpPr>
        <p:spPr>
          <a:xfrm>
            <a:off x="4661297" y="716161"/>
            <a:ext cx="4125516" cy="4177308"/>
          </a:xfrm>
          <a:prstGeom prst="rect">
            <a:avLst/>
          </a:prstGeom>
          <a:solidFill>
            <a:srgbClr val="00D4FF">
              <a:alpha val="4705"/>
            </a:srgbClr>
          </a:solidFill>
          <a:ln w="18275" cap="flat" cmpd="sng">
            <a:solidFill>
              <a:srgbClr val="FFFF3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2"/>
          <p:cNvSpPr/>
          <p:nvPr/>
        </p:nvSpPr>
        <p:spPr>
          <a:xfrm>
            <a:off x="5924652" y="2336899"/>
            <a:ext cx="1598777" cy="466130"/>
          </a:xfrm>
          <a:prstGeom prst="rect">
            <a:avLst/>
          </a:prstGeom>
          <a:noFill/>
          <a:ln>
            <a:noFill/>
          </a:ln>
        </p:spPr>
        <p:txBody>
          <a:bodyPr spcFirstLastPara="1" wrap="square" lIns="0" tIns="0" rIns="0" bIns="0" anchor="t" anchorCtr="0">
            <a:spAutoFit/>
          </a:bodyPr>
          <a:lstStyle/>
          <a:p>
            <a:pPr marL="0" marR="0" lvl="0" indent="0" algn="ctr" rtl="0">
              <a:lnSpc>
                <a:spcPct val="123456"/>
              </a:lnSpc>
              <a:spcBef>
                <a:spcPts val="0"/>
              </a:spcBef>
              <a:spcAft>
                <a:spcPts val="0"/>
              </a:spcAft>
              <a:buClr>
                <a:srgbClr val="FFFF33"/>
              </a:buClr>
              <a:buSzPts val="2592"/>
              <a:buFont typeface="Calibri"/>
              <a:buNone/>
            </a:pPr>
            <a:r>
              <a:rPr lang="en-US" sz="2592" b="0" i="0" u="none" strike="noStrike" cap="none">
                <a:solidFill>
                  <a:srgbClr val="FFFF33"/>
                </a:solidFill>
                <a:latin typeface="Calibri"/>
                <a:ea typeface="Calibri"/>
                <a:cs typeface="Calibri"/>
                <a:sym typeface="Calibri"/>
              </a:rPr>
              <a:t>🔐</a:t>
            </a:r>
            <a:endParaRPr sz="2592" b="0" i="0" u="none" strike="noStrike" cap="none">
              <a:solidFill>
                <a:schemeClr val="dk1"/>
              </a:solidFill>
              <a:latin typeface="Calibri"/>
              <a:ea typeface="Calibri"/>
              <a:cs typeface="Calibri"/>
              <a:sym typeface="Calibri"/>
            </a:endParaRPr>
          </a:p>
        </p:txBody>
      </p:sp>
      <p:sp>
        <p:nvSpPr>
          <p:cNvPr id="483" name="Google Shape;483;p12"/>
          <p:cNvSpPr/>
          <p:nvPr/>
        </p:nvSpPr>
        <p:spPr>
          <a:xfrm>
            <a:off x="5924652" y="2910185"/>
            <a:ext cx="1598777" cy="175022"/>
          </a:xfrm>
          <a:prstGeom prst="rect">
            <a:avLst/>
          </a:prstGeom>
          <a:noFill/>
          <a:ln>
            <a:noFill/>
          </a:ln>
        </p:spPr>
        <p:txBody>
          <a:bodyPr spcFirstLastPara="1" wrap="square" lIns="0" tIns="0" rIns="0" bIns="0" anchor="t" anchorCtr="0">
            <a:spAutoFit/>
          </a:bodyPr>
          <a:lstStyle/>
          <a:p>
            <a:pPr marL="0" marR="0" lvl="0" indent="0" algn="ctr" rtl="0">
              <a:lnSpc>
                <a:spcPct val="135593"/>
              </a:lnSpc>
              <a:spcBef>
                <a:spcPts val="0"/>
              </a:spcBef>
              <a:spcAft>
                <a:spcPts val="0"/>
              </a:spcAft>
              <a:buClr>
                <a:srgbClr val="FFFF33"/>
              </a:buClr>
              <a:buSzPts val="885"/>
              <a:buFont typeface="Calibri"/>
              <a:buNone/>
            </a:pPr>
            <a:r>
              <a:rPr lang="en-US" sz="885" b="1" i="0" u="none" strike="noStrike" cap="none">
                <a:solidFill>
                  <a:srgbClr val="FFFF33"/>
                </a:solidFill>
                <a:latin typeface="Calibri"/>
                <a:ea typeface="Calibri"/>
                <a:cs typeface="Calibri"/>
                <a:sym typeface="Calibri"/>
              </a:rPr>
              <a:t>Insert Screenshot Here</a:t>
            </a:r>
            <a:endParaRPr sz="885" b="0" i="0" u="none" strike="noStrike" cap="none">
              <a:solidFill>
                <a:schemeClr val="dk1"/>
              </a:solidFill>
              <a:latin typeface="Calibri"/>
              <a:ea typeface="Calibri"/>
              <a:cs typeface="Calibri"/>
              <a:sym typeface="Calibri"/>
            </a:endParaRPr>
          </a:p>
        </p:txBody>
      </p:sp>
      <p:sp>
        <p:nvSpPr>
          <p:cNvPr id="484" name="Google Shape;484;p12"/>
          <p:cNvSpPr/>
          <p:nvPr/>
        </p:nvSpPr>
        <p:spPr>
          <a:xfrm>
            <a:off x="5924652" y="3156645"/>
            <a:ext cx="1598777" cy="116086"/>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00D4FF"/>
              </a:buClr>
              <a:buSzPts val="621"/>
              <a:buFont typeface="Calibri"/>
              <a:buNone/>
            </a:pPr>
            <a:r>
              <a:rPr lang="en-US" sz="621" b="0" i="0" u="none" strike="noStrike" cap="none">
                <a:solidFill>
                  <a:srgbClr val="00D4FF"/>
                </a:solidFill>
                <a:latin typeface="Calibri"/>
                <a:ea typeface="Calibri"/>
                <a:cs typeface="Calibri"/>
                <a:sym typeface="Calibri"/>
              </a:rPr>
              <a:t>IDOR Authorization Bypass Evidence</a:t>
            </a:r>
            <a:endParaRPr sz="621" b="0" i="0" u="none" strike="noStrike" cap="none">
              <a:solidFill>
                <a:schemeClr val="dk1"/>
              </a:solidFill>
              <a:latin typeface="Calibri"/>
              <a:ea typeface="Calibri"/>
              <a:cs typeface="Calibri"/>
              <a:sym typeface="Calibri"/>
            </a:endParaRPr>
          </a:p>
        </p:txBody>
      </p:sp>
      <p:sp>
        <p:nvSpPr>
          <p:cNvPr id="485" name="Google Shape;485;p12"/>
          <p:cNvSpPr/>
          <p:nvPr/>
        </p:nvSpPr>
        <p:spPr>
          <a:xfrm>
            <a:off x="4747022" y="4636294"/>
            <a:ext cx="3954066" cy="17145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2"/>
          <p:cNvSpPr/>
          <p:nvPr/>
        </p:nvSpPr>
        <p:spPr>
          <a:xfrm>
            <a:off x="4747022" y="4636294"/>
            <a:ext cx="3954066" cy="7144"/>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2"/>
          <p:cNvSpPr/>
          <p:nvPr/>
        </p:nvSpPr>
        <p:spPr>
          <a:xfrm>
            <a:off x="4747022" y="4636294"/>
            <a:ext cx="3954066" cy="171450"/>
          </a:xfrm>
          <a:prstGeom prst="rect">
            <a:avLst/>
          </a:prstGeom>
          <a:noFill/>
          <a:ln>
            <a:noFill/>
          </a:ln>
        </p:spPr>
        <p:txBody>
          <a:bodyPr spcFirstLastPara="1" wrap="square" lIns="0" tIns="68050" rIns="0"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0" u="none" strike="noStrike" cap="none">
                <a:solidFill>
                  <a:srgbClr val="00D4FF"/>
                </a:solidFill>
                <a:latin typeface="Calibri"/>
                <a:ea typeface="Calibri"/>
                <a:cs typeface="Calibri"/>
                <a:sym typeface="Calibri"/>
              </a:rPr>
              <a:t>Additional similar cases exist</a:t>
            </a:r>
            <a:endParaRPr sz="568" b="0" i="0" u="none" strike="noStrike" cap="none">
              <a:solidFill>
                <a:schemeClr val="dk1"/>
              </a:solidFill>
              <a:latin typeface="Calibri"/>
              <a:ea typeface="Calibri"/>
              <a:cs typeface="Calibri"/>
              <a:sym typeface="Calibri"/>
            </a:endParaRPr>
          </a:p>
        </p:txBody>
      </p:sp>
      <p:pic>
        <p:nvPicPr>
          <p:cNvPr id="488" name="Google Shape;488;p12"/>
          <p:cNvPicPr preferRelativeResize="0"/>
          <p:nvPr/>
        </p:nvPicPr>
        <p:blipFill>
          <a:blip r:embed="rId4"/>
          <a:srcRect/>
          <a:stretch/>
        </p:blipFill>
        <p:spPr>
          <a:xfrm>
            <a:off x="4799250" y="853186"/>
            <a:ext cx="3849624" cy="1927525"/>
          </a:xfrm>
          <a:prstGeom prst="rect">
            <a:avLst/>
          </a:prstGeom>
          <a:solidFill>
            <a:srgbClr val="00D4FF">
              <a:alpha val="4710"/>
            </a:srgbClr>
          </a:solidFill>
          <a:ln w="18275" cap="flat" cmpd="sng">
            <a:solidFill>
              <a:srgbClr val="FFFF33"/>
            </a:solidFill>
            <a:prstDash val="dash"/>
            <a:round/>
            <a:headEnd type="none" w="sm" len="sm"/>
            <a:tailEnd type="none" w="sm" len="sm"/>
          </a:ln>
        </p:spPr>
      </p:pic>
      <p:pic>
        <p:nvPicPr>
          <p:cNvPr id="489" name="Google Shape;489;p12"/>
          <p:cNvPicPr preferRelativeResize="0"/>
          <p:nvPr/>
        </p:nvPicPr>
        <p:blipFill>
          <a:blip r:embed="rId5">
            <a:alphaModFix/>
          </a:blip>
          <a:stretch>
            <a:fillRect/>
          </a:stretch>
        </p:blipFill>
        <p:spPr>
          <a:xfrm>
            <a:off x="4799250" y="2909300"/>
            <a:ext cx="3849624" cy="1755648"/>
          </a:xfrm>
          <a:prstGeom prst="rect">
            <a:avLst/>
          </a:prstGeom>
          <a:solidFill>
            <a:srgbClr val="00D4FF">
              <a:alpha val="4710"/>
            </a:srgbClr>
          </a:solidFill>
          <a:ln w="18275" cap="flat" cmpd="sng">
            <a:solidFill>
              <a:srgbClr val="FFFF33"/>
            </a:solidFill>
            <a:prstDash val="dash"/>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13" descr="preencoded.png"/>
          <p:cNvPicPr preferRelativeResize="0"/>
          <p:nvPr/>
        </p:nvPicPr>
        <p:blipFill rotWithShape="1">
          <a:blip r:embed="rId3">
            <a:alphaModFix/>
          </a:blip>
          <a:srcRect/>
          <a:stretch/>
        </p:blipFill>
        <p:spPr>
          <a:xfrm>
            <a:off x="0" y="-25274"/>
            <a:ext cx="9170377" cy="5194048"/>
          </a:xfrm>
          <a:prstGeom prst="rect">
            <a:avLst/>
          </a:prstGeom>
          <a:noFill/>
          <a:ln>
            <a:noFill/>
          </a:ln>
        </p:spPr>
      </p:pic>
      <p:sp>
        <p:nvSpPr>
          <p:cNvPr id="496" name="Google Shape;496;p13"/>
          <p:cNvSpPr/>
          <p:nvPr/>
        </p:nvSpPr>
        <p:spPr>
          <a:xfrm>
            <a:off x="357200" y="285750"/>
            <a:ext cx="8429700" cy="3669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3"/>
          <p:cNvSpPr/>
          <p:nvPr/>
        </p:nvSpPr>
        <p:spPr>
          <a:xfrm>
            <a:off x="357200" y="639274"/>
            <a:ext cx="8429700" cy="132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3"/>
          <p:cNvSpPr/>
          <p:nvPr/>
        </p:nvSpPr>
        <p:spPr>
          <a:xfrm>
            <a:off x="357200" y="305667"/>
            <a:ext cx="642600" cy="2142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3"/>
          <p:cNvSpPr/>
          <p:nvPr/>
        </p:nvSpPr>
        <p:spPr>
          <a:xfrm>
            <a:off x="357199" y="261063"/>
            <a:ext cx="732883"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MEDIUM</a:t>
            </a:r>
            <a:endParaRPr sz="800" b="0" i="0" u="none" strike="noStrike" cap="none" dirty="0">
              <a:solidFill>
                <a:schemeClr val="dk1"/>
              </a:solidFill>
              <a:latin typeface="Calibri"/>
              <a:ea typeface="Calibri"/>
              <a:cs typeface="Calibri"/>
              <a:sym typeface="Calibri"/>
            </a:endParaRPr>
          </a:p>
        </p:txBody>
      </p:sp>
      <p:sp>
        <p:nvSpPr>
          <p:cNvPr id="500" name="Google Shape;500;p13"/>
          <p:cNvSpPr/>
          <p:nvPr/>
        </p:nvSpPr>
        <p:spPr>
          <a:xfrm>
            <a:off x="1142817" y="263448"/>
            <a:ext cx="6911100" cy="253800"/>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FFFF33"/>
              </a:buClr>
              <a:buSzPts val="1397"/>
              <a:buFont typeface="Calibri"/>
              <a:buNone/>
            </a:pPr>
            <a:r>
              <a:rPr lang="en-US" sz="1397" b="1" i="0" u="none" strike="noStrike" cap="none" dirty="0">
                <a:solidFill>
                  <a:srgbClr val="FFFF33"/>
                </a:solidFill>
                <a:latin typeface="Calibri"/>
                <a:ea typeface="Calibri"/>
                <a:cs typeface="Calibri"/>
                <a:sym typeface="Calibri"/>
              </a:rPr>
              <a:t>CSRF #1 - Change Password Vulnerability</a:t>
            </a:r>
            <a:endParaRPr sz="1397" b="0" i="0" u="none" strike="noStrike" cap="none" dirty="0">
              <a:solidFill>
                <a:schemeClr val="dk1"/>
              </a:solidFill>
              <a:latin typeface="Calibri"/>
              <a:ea typeface="Calibri"/>
              <a:cs typeface="Calibri"/>
              <a:sym typeface="Calibri"/>
            </a:endParaRPr>
          </a:p>
        </p:txBody>
      </p:sp>
      <p:sp>
        <p:nvSpPr>
          <p:cNvPr id="501" name="Google Shape;501;p13"/>
          <p:cNvSpPr/>
          <p:nvPr/>
        </p:nvSpPr>
        <p:spPr>
          <a:xfrm>
            <a:off x="8196823" y="299028"/>
            <a:ext cx="590100" cy="227400"/>
          </a:xfrm>
          <a:prstGeom prst="rect">
            <a:avLst/>
          </a:prstGeom>
          <a:solidFill>
            <a:srgbClr val="FFFF33">
              <a:alpha val="9803"/>
            </a:srgbClr>
          </a:solidFill>
          <a:ln w="9525" cap="flat" cmpd="sng">
            <a:solidFill>
              <a:srgbClr val="FF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3"/>
          <p:cNvSpPr/>
          <p:nvPr/>
        </p:nvSpPr>
        <p:spPr>
          <a:xfrm>
            <a:off x="8196822" y="254424"/>
            <a:ext cx="673007" cy="306065"/>
          </a:xfrm>
          <a:prstGeom prst="rect">
            <a:avLst/>
          </a:prstGeom>
          <a:noFill/>
          <a:ln>
            <a:noFill/>
          </a:ln>
        </p:spPr>
        <p:txBody>
          <a:bodyPr spcFirstLastPara="1" wrap="square" lIns="102100" tIns="68050" rIns="102100" bIns="68050" anchor="t" anchorCtr="0">
            <a:spAutoFit/>
          </a:bodyPr>
          <a:lstStyle/>
          <a:p>
            <a:pPr marL="0" marR="0" lvl="0" indent="0" algn="l" rtl="0">
              <a:lnSpc>
                <a:spcPct val="136986"/>
              </a:lnSpc>
              <a:spcBef>
                <a:spcPts val="0"/>
              </a:spcBef>
              <a:spcAft>
                <a:spcPts val="0"/>
              </a:spcAft>
              <a:buClr>
                <a:srgbClr val="FFFF33"/>
              </a:buClr>
              <a:buSzPts val="584"/>
              <a:buFont typeface="Calibri"/>
              <a:buNone/>
            </a:pPr>
            <a:r>
              <a:rPr lang="en-US" sz="800" b="1" i="0" u="none" strike="noStrike" cap="none">
                <a:solidFill>
                  <a:srgbClr val="FFFF33"/>
                </a:solidFill>
                <a:latin typeface="Calibri"/>
                <a:ea typeface="Calibri"/>
                <a:cs typeface="Calibri"/>
                <a:sym typeface="Calibri"/>
              </a:rPr>
              <a:t>CVSS 6.1</a:t>
            </a:r>
            <a:endParaRPr sz="800" b="0" i="0" u="none" strike="noStrike" cap="none">
              <a:solidFill>
                <a:schemeClr val="dk1"/>
              </a:solidFill>
              <a:latin typeface="Calibri"/>
              <a:ea typeface="Calibri"/>
              <a:cs typeface="Calibri"/>
              <a:sym typeface="Calibri"/>
            </a:endParaRPr>
          </a:p>
        </p:txBody>
      </p:sp>
      <p:sp>
        <p:nvSpPr>
          <p:cNvPr id="503" name="Google Shape;503;p13"/>
          <p:cNvSpPr/>
          <p:nvPr/>
        </p:nvSpPr>
        <p:spPr>
          <a:xfrm>
            <a:off x="357200" y="805247"/>
            <a:ext cx="4107600" cy="935700"/>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3"/>
          <p:cNvSpPr/>
          <p:nvPr/>
        </p:nvSpPr>
        <p:spPr>
          <a:xfrm>
            <a:off x="357200" y="805247"/>
            <a:ext cx="21300" cy="9357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3"/>
          <p:cNvSpPr/>
          <p:nvPr/>
        </p:nvSpPr>
        <p:spPr>
          <a:xfrm>
            <a:off x="464356" y="875096"/>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VULNERABILITY DESCRIPTION</a:t>
            </a:r>
            <a:endParaRPr sz="800" b="0" i="0" u="none" strike="noStrike" cap="none" dirty="0">
              <a:solidFill>
                <a:schemeClr val="dk1"/>
              </a:solidFill>
              <a:latin typeface="Calibri"/>
              <a:ea typeface="Calibri"/>
              <a:cs typeface="Calibri"/>
              <a:sym typeface="Calibri"/>
            </a:endParaRPr>
          </a:p>
        </p:txBody>
      </p:sp>
      <p:sp>
        <p:nvSpPr>
          <p:cNvPr id="506" name="Google Shape;506;p13"/>
          <p:cNvSpPr/>
          <p:nvPr/>
        </p:nvSpPr>
        <p:spPr>
          <a:xfrm>
            <a:off x="464356" y="1107350"/>
            <a:ext cx="3893400"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a:t>
            </a:r>
            <a:r>
              <a:rPr lang="en-US" sz="800" b="1" i="0" u="none" strike="noStrike" cap="none" dirty="0">
                <a:solidFill>
                  <a:srgbClr val="E0E0E0"/>
                </a:solidFill>
                <a:latin typeface="Calibri"/>
                <a:ea typeface="Calibri"/>
                <a:cs typeface="Calibri"/>
                <a:sym typeface="Calibri"/>
              </a:rPr>
              <a:t>change-password</a:t>
            </a:r>
            <a:r>
              <a:rPr lang="en-US" sz="800" b="0" i="0" u="none" strike="noStrike" cap="none" dirty="0">
                <a:solidFill>
                  <a:srgbClr val="E0E0E0"/>
                </a:solidFill>
                <a:latin typeface="Calibri"/>
                <a:ea typeface="Calibri"/>
                <a:cs typeface="Calibri"/>
                <a:sym typeface="Calibri"/>
              </a:rPr>
              <a:t> endpoint lacks proper CSRF (Cross-Site Request Forgery) protections. The application does not validate anti-CSRF tokens or verify the request origin. An attacker can craft a malicious webpage that, when visited by a logged-in user, forces a password change without the user's knowledge or consent.</a:t>
            </a:r>
            <a:endParaRPr sz="800" b="0" i="0" u="none" strike="noStrike" cap="none" dirty="0">
              <a:solidFill>
                <a:schemeClr val="dk1"/>
              </a:solidFill>
              <a:latin typeface="Calibri"/>
              <a:ea typeface="Calibri"/>
              <a:cs typeface="Calibri"/>
              <a:sym typeface="Calibri"/>
            </a:endParaRPr>
          </a:p>
        </p:txBody>
      </p:sp>
      <p:sp>
        <p:nvSpPr>
          <p:cNvPr id="507" name="Google Shape;507;p13"/>
          <p:cNvSpPr/>
          <p:nvPr/>
        </p:nvSpPr>
        <p:spPr>
          <a:xfrm>
            <a:off x="357200" y="1860424"/>
            <a:ext cx="4107600" cy="1195800"/>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3"/>
          <p:cNvSpPr/>
          <p:nvPr/>
        </p:nvSpPr>
        <p:spPr>
          <a:xfrm>
            <a:off x="357200" y="1860424"/>
            <a:ext cx="21300" cy="11958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3"/>
          <p:cNvSpPr/>
          <p:nvPr/>
        </p:nvSpPr>
        <p:spPr>
          <a:xfrm>
            <a:off x="464356" y="1930272"/>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PROOF OF CONCEPT</a:t>
            </a:r>
            <a:endParaRPr sz="800" b="0" i="0" u="none" strike="noStrike" cap="none" dirty="0">
              <a:solidFill>
                <a:schemeClr val="dk1"/>
              </a:solidFill>
              <a:latin typeface="Calibri"/>
              <a:ea typeface="Calibri"/>
              <a:cs typeface="Calibri"/>
              <a:sym typeface="Calibri"/>
            </a:endParaRPr>
          </a:p>
        </p:txBody>
      </p:sp>
      <p:sp>
        <p:nvSpPr>
          <p:cNvPr id="510" name="Google Shape;510;p13"/>
          <p:cNvSpPr/>
          <p:nvPr/>
        </p:nvSpPr>
        <p:spPr>
          <a:xfrm>
            <a:off x="464356" y="2144239"/>
            <a:ext cx="389340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A simple HTML form (POST) submitted to the change-password endpoint successfully changed the target account's password when executed in an authenticated browser context. No CSRF token was required or validated.</a:t>
            </a:r>
            <a:endParaRPr sz="800" b="0" i="0" u="none" strike="noStrike" cap="none" dirty="0">
              <a:solidFill>
                <a:schemeClr val="dk1"/>
              </a:solidFill>
              <a:latin typeface="Calibri"/>
              <a:ea typeface="Calibri"/>
              <a:cs typeface="Calibri"/>
              <a:sym typeface="Calibri"/>
            </a:endParaRPr>
          </a:p>
        </p:txBody>
      </p:sp>
      <p:sp>
        <p:nvSpPr>
          <p:cNvPr id="511" name="Google Shape;511;p13"/>
          <p:cNvSpPr/>
          <p:nvPr/>
        </p:nvSpPr>
        <p:spPr>
          <a:xfrm>
            <a:off x="464356" y="2611559"/>
            <a:ext cx="3893400" cy="345300"/>
          </a:xfrm>
          <a:prstGeom prst="rect">
            <a:avLst/>
          </a:prstGeom>
          <a:solidFill>
            <a:srgbClr val="000000">
              <a:alpha val="4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3"/>
          <p:cNvSpPr/>
          <p:nvPr/>
        </p:nvSpPr>
        <p:spPr>
          <a:xfrm>
            <a:off x="464356" y="2550599"/>
            <a:ext cx="3893400" cy="474715"/>
          </a:xfrm>
          <a:prstGeom prst="rect">
            <a:avLst/>
          </a:prstGeom>
          <a:noFill/>
          <a:ln>
            <a:noFill/>
          </a:ln>
        </p:spPr>
        <p:txBody>
          <a:bodyPr spcFirstLastPara="1" wrap="square" lIns="85075" tIns="85075" rIns="85075" bIns="85075" anchor="t" anchorCtr="0">
            <a:spAutoFit/>
          </a:bodyPr>
          <a:lstStyle/>
          <a:p>
            <a:pPr marL="0" marR="0" lvl="0" indent="0" algn="l" rtl="0">
              <a:lnSpc>
                <a:spcPct val="123239"/>
              </a:lnSpc>
              <a:spcBef>
                <a:spcPts val="0"/>
              </a:spcBef>
              <a:spcAft>
                <a:spcPts val="0"/>
              </a:spcAft>
              <a:buClr>
                <a:srgbClr val="00D4FF"/>
              </a:buClr>
              <a:buSzPts val="568"/>
              <a:buFont typeface="Calibri"/>
              <a:buNone/>
            </a:pPr>
            <a:r>
              <a:rPr lang="en-US" sz="800" b="0" i="0" u="none" strike="noStrike" cap="none" dirty="0">
                <a:solidFill>
                  <a:srgbClr val="00D4FF"/>
                </a:solidFill>
                <a:latin typeface="Calibri"/>
                <a:ea typeface="Calibri"/>
                <a:cs typeface="Calibri"/>
                <a:sym typeface="Calibri"/>
              </a:rPr>
              <a:t>&lt;form action="https://nahamstore.thm/change-password" method="POST"&gt; &lt;input name="</a:t>
            </a:r>
            <a:r>
              <a:rPr lang="en-US" sz="800" b="0" i="0" u="none" strike="noStrike" cap="none" dirty="0" err="1">
                <a:solidFill>
                  <a:srgbClr val="00D4FF"/>
                </a:solidFill>
                <a:latin typeface="Calibri"/>
                <a:ea typeface="Calibri"/>
                <a:cs typeface="Calibri"/>
                <a:sym typeface="Calibri"/>
              </a:rPr>
              <a:t>new_password</a:t>
            </a:r>
            <a:r>
              <a:rPr lang="en-US" sz="800" b="0" i="0" u="none" strike="noStrike" cap="none" dirty="0">
                <a:solidFill>
                  <a:srgbClr val="00D4FF"/>
                </a:solidFill>
                <a:latin typeface="Calibri"/>
                <a:ea typeface="Calibri"/>
                <a:cs typeface="Calibri"/>
                <a:sym typeface="Calibri"/>
              </a:rPr>
              <a:t>" value="</a:t>
            </a:r>
            <a:r>
              <a:rPr lang="en-US" sz="800" b="0" i="0" u="none" strike="noStrike" cap="none" dirty="0" err="1">
                <a:solidFill>
                  <a:srgbClr val="00D4FF"/>
                </a:solidFill>
                <a:latin typeface="Calibri"/>
                <a:ea typeface="Calibri"/>
                <a:cs typeface="Calibri"/>
                <a:sym typeface="Calibri"/>
              </a:rPr>
              <a:t>attacker_password</a:t>
            </a:r>
            <a:r>
              <a:rPr lang="en-US" sz="800" b="0" i="0" u="none" strike="noStrike" cap="none" dirty="0">
                <a:solidFill>
                  <a:srgbClr val="00D4FF"/>
                </a:solidFill>
                <a:latin typeface="Calibri"/>
                <a:ea typeface="Calibri"/>
                <a:cs typeface="Calibri"/>
                <a:sym typeface="Calibri"/>
              </a:rPr>
              <a:t>"&gt; &lt;input type="submit"&gt; &lt;/form&gt;</a:t>
            </a:r>
            <a:endParaRPr sz="800" b="0" i="0" u="none" strike="noStrike" cap="none" dirty="0">
              <a:solidFill>
                <a:schemeClr val="dk1"/>
              </a:solidFill>
              <a:latin typeface="Calibri"/>
              <a:ea typeface="Calibri"/>
              <a:cs typeface="Calibri"/>
              <a:sym typeface="Calibri"/>
            </a:endParaRPr>
          </a:p>
        </p:txBody>
      </p:sp>
      <p:sp>
        <p:nvSpPr>
          <p:cNvPr id="513" name="Google Shape;513;p13"/>
          <p:cNvSpPr/>
          <p:nvPr/>
        </p:nvSpPr>
        <p:spPr>
          <a:xfrm>
            <a:off x="357200" y="3162591"/>
            <a:ext cx="4107600" cy="935700"/>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3"/>
          <p:cNvSpPr/>
          <p:nvPr/>
        </p:nvSpPr>
        <p:spPr>
          <a:xfrm>
            <a:off x="357200" y="3162591"/>
            <a:ext cx="21300" cy="9357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3"/>
          <p:cNvSpPr/>
          <p:nvPr/>
        </p:nvSpPr>
        <p:spPr>
          <a:xfrm>
            <a:off x="464356" y="3232439"/>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FF3333"/>
              </a:buClr>
              <a:buSzPts val="634"/>
              <a:buFont typeface="Calibri"/>
              <a:buNone/>
            </a:pPr>
            <a:r>
              <a:rPr lang="en-US" sz="800" b="1" i="0" u="none" strike="noStrike" cap="none">
                <a:solidFill>
                  <a:srgbClr val="FF3333"/>
                </a:solidFill>
                <a:latin typeface="Calibri"/>
                <a:ea typeface="Calibri"/>
                <a:cs typeface="Calibri"/>
                <a:sym typeface="Calibri"/>
              </a:rPr>
              <a:t>IMPACT</a:t>
            </a:r>
            <a:endParaRPr sz="800" b="0" i="0" u="none" strike="noStrike" cap="none">
              <a:solidFill>
                <a:schemeClr val="dk1"/>
              </a:solidFill>
              <a:latin typeface="Calibri"/>
              <a:ea typeface="Calibri"/>
              <a:cs typeface="Calibri"/>
              <a:sym typeface="Calibri"/>
            </a:endParaRPr>
          </a:p>
        </p:txBody>
      </p:sp>
      <p:sp>
        <p:nvSpPr>
          <p:cNvPr id="516" name="Google Shape;516;p13"/>
          <p:cNvSpPr/>
          <p:nvPr/>
        </p:nvSpPr>
        <p:spPr>
          <a:xfrm>
            <a:off x="464356" y="3458597"/>
            <a:ext cx="3893400"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 • Attacker can force password changes for logged-in users</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Complete account takeover and loss of user access</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Unauthorized access to sensitive user data and functionality</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Potential for privilege escalation if admin accounts are targeted</a:t>
            </a:r>
            <a:endParaRPr sz="800" b="0" i="0" u="none" strike="noStrike" cap="none" dirty="0">
              <a:solidFill>
                <a:schemeClr val="dk1"/>
              </a:solidFill>
              <a:latin typeface="Calibri"/>
              <a:ea typeface="Calibri"/>
              <a:cs typeface="Calibri"/>
              <a:sym typeface="Calibri"/>
            </a:endParaRPr>
          </a:p>
        </p:txBody>
      </p:sp>
      <p:sp>
        <p:nvSpPr>
          <p:cNvPr id="517" name="Google Shape;517;p13"/>
          <p:cNvSpPr/>
          <p:nvPr/>
        </p:nvSpPr>
        <p:spPr>
          <a:xfrm>
            <a:off x="357200" y="4217768"/>
            <a:ext cx="4107600" cy="797700"/>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3"/>
          <p:cNvSpPr/>
          <p:nvPr/>
        </p:nvSpPr>
        <p:spPr>
          <a:xfrm>
            <a:off x="357200" y="4217768"/>
            <a:ext cx="21300" cy="7977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3"/>
          <p:cNvSpPr/>
          <p:nvPr/>
        </p:nvSpPr>
        <p:spPr>
          <a:xfrm>
            <a:off x="464356" y="4287616"/>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RECOMMENDATION</a:t>
            </a:r>
            <a:endParaRPr sz="800" b="0" i="0" u="none" strike="noStrike" cap="none">
              <a:solidFill>
                <a:schemeClr val="dk1"/>
              </a:solidFill>
              <a:latin typeface="Calibri"/>
              <a:ea typeface="Calibri"/>
              <a:cs typeface="Calibri"/>
              <a:sym typeface="Calibri"/>
            </a:endParaRPr>
          </a:p>
        </p:txBody>
      </p:sp>
      <p:sp>
        <p:nvSpPr>
          <p:cNvPr id="520" name="Google Shape;520;p13"/>
          <p:cNvSpPr/>
          <p:nvPr/>
        </p:nvSpPr>
        <p:spPr>
          <a:xfrm>
            <a:off x="464356" y="4501582"/>
            <a:ext cx="389340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Enforce anti-CSRF tokens for all state-changing requests. Validate the Origin and </a:t>
            </a:r>
            <a:r>
              <a:rPr lang="en-US" sz="800" b="0" i="0" u="none" strike="noStrike" cap="none" dirty="0" err="1">
                <a:solidFill>
                  <a:srgbClr val="E0E0E0"/>
                </a:solidFill>
                <a:latin typeface="Calibri"/>
                <a:ea typeface="Calibri"/>
                <a:cs typeface="Calibri"/>
                <a:sym typeface="Calibri"/>
              </a:rPr>
              <a:t>Referer</a:t>
            </a:r>
            <a:r>
              <a:rPr lang="en-US" sz="800" b="0" i="0" u="none" strike="noStrike" cap="none" dirty="0">
                <a:solidFill>
                  <a:srgbClr val="E0E0E0"/>
                </a:solidFill>
                <a:latin typeface="Calibri"/>
                <a:ea typeface="Calibri"/>
                <a:cs typeface="Calibri"/>
                <a:sym typeface="Calibri"/>
              </a:rPr>
              <a:t> headers. Require re-authentication for sensitive actions like password changes. Implement </a:t>
            </a:r>
            <a:r>
              <a:rPr lang="en-US" sz="800" b="0" i="0" u="none" strike="noStrike" cap="none" dirty="0" err="1">
                <a:solidFill>
                  <a:srgbClr val="E0E0E0"/>
                </a:solidFill>
                <a:latin typeface="Calibri"/>
                <a:ea typeface="Calibri"/>
                <a:cs typeface="Calibri"/>
                <a:sym typeface="Calibri"/>
              </a:rPr>
              <a:t>SameSite</a:t>
            </a:r>
            <a:r>
              <a:rPr lang="en-US" sz="800" b="0" i="0" u="none" strike="noStrike" cap="none" dirty="0">
                <a:solidFill>
                  <a:srgbClr val="E0E0E0"/>
                </a:solidFill>
                <a:latin typeface="Calibri"/>
                <a:ea typeface="Calibri"/>
                <a:cs typeface="Calibri"/>
                <a:sym typeface="Calibri"/>
              </a:rPr>
              <a:t> cookie attributes to prevent cross-site cookie transmission.</a:t>
            </a:r>
            <a:endParaRPr sz="800" b="0" i="0" u="none" strike="noStrike" cap="none" dirty="0">
              <a:solidFill>
                <a:schemeClr val="dk1"/>
              </a:solidFill>
              <a:latin typeface="Calibri"/>
              <a:ea typeface="Calibri"/>
              <a:cs typeface="Calibri"/>
              <a:sym typeface="Calibri"/>
            </a:endParaRPr>
          </a:p>
        </p:txBody>
      </p:sp>
      <p:sp>
        <p:nvSpPr>
          <p:cNvPr id="521" name="Google Shape;521;p13"/>
          <p:cNvSpPr/>
          <p:nvPr/>
        </p:nvSpPr>
        <p:spPr>
          <a:xfrm>
            <a:off x="4679168" y="805247"/>
            <a:ext cx="4107600" cy="4210200"/>
          </a:xfrm>
          <a:prstGeom prst="rect">
            <a:avLst/>
          </a:prstGeom>
          <a:solidFill>
            <a:srgbClr val="00D4FF">
              <a:alpha val="4705"/>
            </a:srgbClr>
          </a:solidFill>
          <a:ln w="18275" cap="flat" cmpd="sng">
            <a:solidFill>
              <a:srgbClr val="FFFF3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3"/>
          <p:cNvSpPr/>
          <p:nvPr/>
        </p:nvSpPr>
        <p:spPr>
          <a:xfrm>
            <a:off x="5933594" y="2475460"/>
            <a:ext cx="1598700" cy="433200"/>
          </a:xfrm>
          <a:prstGeom prst="rect">
            <a:avLst/>
          </a:prstGeom>
          <a:noFill/>
          <a:ln>
            <a:noFill/>
          </a:ln>
        </p:spPr>
        <p:txBody>
          <a:bodyPr spcFirstLastPara="1" wrap="square" lIns="0" tIns="0" rIns="0" bIns="0" anchor="t" anchorCtr="0">
            <a:spAutoFit/>
          </a:bodyPr>
          <a:lstStyle/>
          <a:p>
            <a:pPr marL="0" marR="0" lvl="0" indent="0" algn="ctr" rtl="0">
              <a:lnSpc>
                <a:spcPct val="123456"/>
              </a:lnSpc>
              <a:spcBef>
                <a:spcPts val="0"/>
              </a:spcBef>
              <a:spcAft>
                <a:spcPts val="0"/>
              </a:spcAft>
              <a:buClr>
                <a:srgbClr val="FFFF33"/>
              </a:buClr>
              <a:buSzPts val="2592"/>
              <a:buFont typeface="Calibri"/>
              <a:buNone/>
            </a:pPr>
            <a:r>
              <a:rPr lang="en-US" sz="2592" b="0" i="0" u="none" strike="noStrike" cap="none">
                <a:solidFill>
                  <a:srgbClr val="FFFF33"/>
                </a:solidFill>
                <a:latin typeface="Calibri"/>
                <a:ea typeface="Calibri"/>
                <a:cs typeface="Calibri"/>
                <a:sym typeface="Calibri"/>
              </a:rPr>
              <a:t>🔑</a:t>
            </a:r>
            <a:endParaRPr sz="2592" b="0" i="0" u="none" strike="noStrike" cap="none">
              <a:solidFill>
                <a:schemeClr val="dk1"/>
              </a:solidFill>
              <a:latin typeface="Calibri"/>
              <a:ea typeface="Calibri"/>
              <a:cs typeface="Calibri"/>
              <a:sym typeface="Calibri"/>
            </a:endParaRPr>
          </a:p>
        </p:txBody>
      </p:sp>
      <p:sp>
        <p:nvSpPr>
          <p:cNvPr id="523" name="Google Shape;523;p13"/>
          <p:cNvSpPr/>
          <p:nvPr/>
        </p:nvSpPr>
        <p:spPr>
          <a:xfrm>
            <a:off x="5933594" y="3008236"/>
            <a:ext cx="1598700" cy="162600"/>
          </a:xfrm>
          <a:prstGeom prst="rect">
            <a:avLst/>
          </a:prstGeom>
          <a:noFill/>
          <a:ln>
            <a:noFill/>
          </a:ln>
        </p:spPr>
        <p:txBody>
          <a:bodyPr spcFirstLastPara="1" wrap="square" lIns="0" tIns="0" rIns="0" bIns="0" anchor="t" anchorCtr="0">
            <a:spAutoFit/>
          </a:bodyPr>
          <a:lstStyle/>
          <a:p>
            <a:pPr marL="0" marR="0" lvl="0" indent="0" algn="ctr" rtl="0">
              <a:lnSpc>
                <a:spcPct val="135593"/>
              </a:lnSpc>
              <a:spcBef>
                <a:spcPts val="0"/>
              </a:spcBef>
              <a:spcAft>
                <a:spcPts val="0"/>
              </a:spcAft>
              <a:buClr>
                <a:srgbClr val="FFFF33"/>
              </a:buClr>
              <a:buSzPts val="885"/>
              <a:buFont typeface="Calibri"/>
              <a:buNone/>
            </a:pPr>
            <a:r>
              <a:rPr lang="en-US" sz="885" b="1" i="0" u="none" strike="noStrike" cap="none">
                <a:solidFill>
                  <a:srgbClr val="FFFF33"/>
                </a:solidFill>
                <a:latin typeface="Calibri"/>
                <a:ea typeface="Calibri"/>
                <a:cs typeface="Calibri"/>
                <a:sym typeface="Calibri"/>
              </a:rPr>
              <a:t>Insert Screenshot Here</a:t>
            </a:r>
            <a:endParaRPr sz="885" b="0" i="0" u="none" strike="noStrike" cap="none">
              <a:solidFill>
                <a:schemeClr val="dk1"/>
              </a:solidFill>
              <a:latin typeface="Calibri"/>
              <a:ea typeface="Calibri"/>
              <a:cs typeface="Calibri"/>
              <a:sym typeface="Calibri"/>
            </a:endParaRPr>
          </a:p>
        </p:txBody>
      </p:sp>
      <p:sp>
        <p:nvSpPr>
          <p:cNvPr id="524" name="Google Shape;524;p13"/>
          <p:cNvSpPr/>
          <p:nvPr/>
        </p:nvSpPr>
        <p:spPr>
          <a:xfrm>
            <a:off x="5933594" y="3237279"/>
            <a:ext cx="1598700" cy="1080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00D4FF"/>
              </a:buClr>
              <a:buSzPts val="621"/>
              <a:buFont typeface="Calibri"/>
              <a:buNone/>
            </a:pPr>
            <a:r>
              <a:rPr lang="en-US" sz="621" b="0" i="0" u="none" strike="noStrike" cap="none">
                <a:solidFill>
                  <a:srgbClr val="00D4FF"/>
                </a:solidFill>
                <a:latin typeface="Calibri"/>
                <a:ea typeface="Calibri"/>
                <a:cs typeface="Calibri"/>
                <a:sym typeface="Calibri"/>
              </a:rPr>
              <a:t>CSRF Password Change Evidence</a:t>
            </a:r>
            <a:endParaRPr sz="621" b="0" i="0" u="none" strike="noStrike" cap="none">
              <a:solidFill>
                <a:schemeClr val="dk1"/>
              </a:solidFill>
              <a:latin typeface="Calibri"/>
              <a:ea typeface="Calibri"/>
              <a:cs typeface="Calibri"/>
              <a:sym typeface="Calibri"/>
            </a:endParaRPr>
          </a:p>
        </p:txBody>
      </p:sp>
      <p:sp>
        <p:nvSpPr>
          <p:cNvPr id="525" name="Google Shape;525;p13"/>
          <p:cNvSpPr/>
          <p:nvPr/>
        </p:nvSpPr>
        <p:spPr>
          <a:xfrm>
            <a:off x="4786325" y="4743177"/>
            <a:ext cx="3893400" cy="1725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3"/>
          <p:cNvSpPr/>
          <p:nvPr/>
        </p:nvSpPr>
        <p:spPr>
          <a:xfrm>
            <a:off x="4786325" y="4743177"/>
            <a:ext cx="3893400" cy="66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3"/>
          <p:cNvSpPr/>
          <p:nvPr/>
        </p:nvSpPr>
        <p:spPr>
          <a:xfrm>
            <a:off x="4786325" y="4743177"/>
            <a:ext cx="3893400" cy="172500"/>
          </a:xfrm>
          <a:prstGeom prst="rect">
            <a:avLst/>
          </a:prstGeom>
          <a:noFill/>
          <a:ln>
            <a:noFill/>
          </a:ln>
        </p:spPr>
        <p:txBody>
          <a:bodyPr spcFirstLastPara="1" wrap="square" lIns="0" tIns="85075" rIns="0"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0" u="none" strike="noStrike" cap="none">
                <a:solidFill>
                  <a:srgbClr val="00D4FF"/>
                </a:solidFill>
                <a:latin typeface="Calibri"/>
                <a:ea typeface="Calibri"/>
                <a:cs typeface="Calibri"/>
                <a:sym typeface="Calibri"/>
              </a:rPr>
              <a:t>Additional similar cases exist</a:t>
            </a:r>
            <a:endParaRPr sz="568" b="0" i="0" u="none" strike="noStrike" cap="none">
              <a:solidFill>
                <a:schemeClr val="dk1"/>
              </a:solidFill>
              <a:latin typeface="Calibri"/>
              <a:ea typeface="Calibri"/>
              <a:cs typeface="Calibri"/>
              <a:sym typeface="Calibri"/>
            </a:endParaRPr>
          </a:p>
        </p:txBody>
      </p:sp>
      <p:pic>
        <p:nvPicPr>
          <p:cNvPr id="528" name="Google Shape;528;p13"/>
          <p:cNvPicPr preferRelativeResize="0"/>
          <p:nvPr/>
        </p:nvPicPr>
        <p:blipFill>
          <a:blip r:embed="rId4"/>
          <a:srcRect/>
          <a:stretch/>
        </p:blipFill>
        <p:spPr>
          <a:xfrm>
            <a:off x="4808187" y="914013"/>
            <a:ext cx="3849624" cy="3729393"/>
          </a:xfrm>
          <a:prstGeom prst="rect">
            <a:avLst/>
          </a:prstGeom>
          <a:solidFill>
            <a:srgbClr val="00D4FF">
              <a:alpha val="4710"/>
            </a:srgbClr>
          </a:solidFill>
          <a:ln w="18275" cap="flat" cmpd="sng">
            <a:solidFill>
              <a:srgbClr val="FFFF33"/>
            </a:solidFill>
            <a:prstDash val="dash"/>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14" descr="preencoded.png"/>
          <p:cNvPicPr preferRelativeResize="0"/>
          <p:nvPr/>
        </p:nvPicPr>
        <p:blipFill rotWithShape="1">
          <a:blip r:embed="rId3">
            <a:alphaModFix/>
          </a:blip>
          <a:srcRect/>
          <a:stretch/>
        </p:blipFill>
        <p:spPr>
          <a:xfrm>
            <a:off x="0" y="0"/>
            <a:ext cx="9144002" cy="5251400"/>
          </a:xfrm>
          <a:prstGeom prst="rect">
            <a:avLst/>
          </a:prstGeom>
          <a:noFill/>
          <a:ln>
            <a:noFill/>
          </a:ln>
        </p:spPr>
      </p:pic>
      <p:sp>
        <p:nvSpPr>
          <p:cNvPr id="535" name="Google Shape;535;p14"/>
          <p:cNvSpPr/>
          <p:nvPr/>
        </p:nvSpPr>
        <p:spPr>
          <a:xfrm>
            <a:off x="357200" y="285750"/>
            <a:ext cx="8429700" cy="3624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4"/>
          <p:cNvSpPr/>
          <p:nvPr/>
        </p:nvSpPr>
        <p:spPr>
          <a:xfrm>
            <a:off x="357200" y="635171"/>
            <a:ext cx="8429700" cy="132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4"/>
          <p:cNvSpPr/>
          <p:nvPr/>
        </p:nvSpPr>
        <p:spPr>
          <a:xfrm>
            <a:off x="357200" y="305435"/>
            <a:ext cx="642600" cy="2115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4"/>
          <p:cNvSpPr/>
          <p:nvPr/>
        </p:nvSpPr>
        <p:spPr>
          <a:xfrm>
            <a:off x="357200" y="260831"/>
            <a:ext cx="711582"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MEDIUM</a:t>
            </a:r>
            <a:endParaRPr sz="800" b="0" i="0" u="none" strike="noStrike" cap="none" dirty="0">
              <a:solidFill>
                <a:schemeClr val="dk1"/>
              </a:solidFill>
              <a:latin typeface="Calibri"/>
              <a:ea typeface="Calibri"/>
              <a:cs typeface="Calibri"/>
              <a:sym typeface="Calibri"/>
            </a:endParaRPr>
          </a:p>
        </p:txBody>
      </p:sp>
      <p:sp>
        <p:nvSpPr>
          <p:cNvPr id="539" name="Google Shape;539;p14"/>
          <p:cNvSpPr/>
          <p:nvPr/>
        </p:nvSpPr>
        <p:spPr>
          <a:xfrm>
            <a:off x="1142817" y="256014"/>
            <a:ext cx="6911100" cy="251100"/>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FFFF33"/>
              </a:buClr>
              <a:buSzPts val="1397"/>
              <a:buFont typeface="Calibri"/>
              <a:buNone/>
            </a:pPr>
            <a:r>
              <a:rPr lang="en-US" sz="1397" b="1" i="0" u="none" strike="noStrike" cap="none" dirty="0">
                <a:solidFill>
                  <a:srgbClr val="FFFF33"/>
                </a:solidFill>
                <a:latin typeface="Calibri"/>
                <a:ea typeface="Calibri"/>
                <a:cs typeface="Calibri"/>
                <a:sym typeface="Calibri"/>
              </a:rPr>
              <a:t>CSRF #2 - Broken Email Change Protection</a:t>
            </a:r>
            <a:endParaRPr sz="1397" b="0" i="0" u="none" strike="noStrike" cap="none" dirty="0">
              <a:solidFill>
                <a:schemeClr val="dk1"/>
              </a:solidFill>
              <a:latin typeface="Calibri"/>
              <a:ea typeface="Calibri"/>
              <a:cs typeface="Calibri"/>
              <a:sym typeface="Calibri"/>
            </a:endParaRPr>
          </a:p>
        </p:txBody>
      </p:sp>
      <p:sp>
        <p:nvSpPr>
          <p:cNvPr id="540" name="Google Shape;540;p14"/>
          <p:cNvSpPr/>
          <p:nvPr/>
        </p:nvSpPr>
        <p:spPr>
          <a:xfrm>
            <a:off x="8196823" y="298874"/>
            <a:ext cx="590100" cy="224700"/>
          </a:xfrm>
          <a:prstGeom prst="rect">
            <a:avLst/>
          </a:prstGeom>
          <a:solidFill>
            <a:srgbClr val="FFFF33">
              <a:alpha val="9803"/>
            </a:srgbClr>
          </a:solidFill>
          <a:ln w="9525" cap="flat" cmpd="sng">
            <a:solidFill>
              <a:srgbClr val="FF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4"/>
          <p:cNvSpPr/>
          <p:nvPr/>
        </p:nvSpPr>
        <p:spPr>
          <a:xfrm>
            <a:off x="8196823" y="254270"/>
            <a:ext cx="653446" cy="306065"/>
          </a:xfrm>
          <a:prstGeom prst="rect">
            <a:avLst/>
          </a:prstGeom>
          <a:noFill/>
          <a:ln>
            <a:noFill/>
          </a:ln>
        </p:spPr>
        <p:txBody>
          <a:bodyPr spcFirstLastPara="1" wrap="square" lIns="102100" tIns="68050" rIns="102100" bIns="68050" anchor="t" anchorCtr="0">
            <a:spAutoFit/>
          </a:bodyPr>
          <a:lstStyle/>
          <a:p>
            <a:pPr marL="0" marR="0" lvl="0" indent="0" algn="l" rtl="0">
              <a:lnSpc>
                <a:spcPct val="136986"/>
              </a:lnSpc>
              <a:spcBef>
                <a:spcPts val="0"/>
              </a:spcBef>
              <a:spcAft>
                <a:spcPts val="0"/>
              </a:spcAft>
              <a:buClr>
                <a:srgbClr val="FFFF33"/>
              </a:buClr>
              <a:buSzPts val="584"/>
              <a:buFont typeface="Calibri"/>
              <a:buNone/>
            </a:pPr>
            <a:r>
              <a:rPr lang="en-US" sz="800" b="1" i="0" u="none" strike="noStrike" cap="none">
                <a:solidFill>
                  <a:srgbClr val="FFFF33"/>
                </a:solidFill>
                <a:latin typeface="Calibri"/>
                <a:ea typeface="Calibri"/>
                <a:cs typeface="Calibri"/>
                <a:sym typeface="Calibri"/>
              </a:rPr>
              <a:t>CVSS 6.1</a:t>
            </a:r>
            <a:endParaRPr sz="800" b="0" i="0" u="none" strike="noStrike" cap="none">
              <a:solidFill>
                <a:schemeClr val="dk1"/>
              </a:solidFill>
              <a:latin typeface="Calibri"/>
              <a:ea typeface="Calibri"/>
              <a:cs typeface="Calibri"/>
              <a:sym typeface="Calibri"/>
            </a:endParaRPr>
          </a:p>
        </p:txBody>
      </p:sp>
      <p:sp>
        <p:nvSpPr>
          <p:cNvPr id="542" name="Google Shape;542;p14"/>
          <p:cNvSpPr/>
          <p:nvPr/>
        </p:nvSpPr>
        <p:spPr>
          <a:xfrm>
            <a:off x="357200" y="799218"/>
            <a:ext cx="4107600" cy="924900"/>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4"/>
          <p:cNvSpPr/>
          <p:nvPr/>
        </p:nvSpPr>
        <p:spPr>
          <a:xfrm>
            <a:off x="357200" y="799218"/>
            <a:ext cx="21300" cy="9249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4"/>
          <p:cNvSpPr/>
          <p:nvPr/>
        </p:nvSpPr>
        <p:spPr>
          <a:xfrm>
            <a:off x="464356" y="860477"/>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VULNERABILITY DESCRIPTION</a:t>
            </a:r>
            <a:endParaRPr sz="800" b="0" i="0" u="none" strike="noStrike" cap="none" dirty="0">
              <a:solidFill>
                <a:schemeClr val="dk1"/>
              </a:solidFill>
              <a:latin typeface="Calibri"/>
              <a:ea typeface="Calibri"/>
              <a:cs typeface="Calibri"/>
              <a:sym typeface="Calibri"/>
            </a:endParaRPr>
          </a:p>
        </p:txBody>
      </p:sp>
      <p:sp>
        <p:nvSpPr>
          <p:cNvPr id="545" name="Google Shape;545;p14"/>
          <p:cNvSpPr/>
          <p:nvPr/>
        </p:nvSpPr>
        <p:spPr>
          <a:xfrm>
            <a:off x="464356" y="1079740"/>
            <a:ext cx="3893400"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a:t>
            </a:r>
            <a:r>
              <a:rPr lang="en-US" sz="800" b="1" i="0" u="none" strike="noStrike" cap="none" dirty="0">
                <a:solidFill>
                  <a:srgbClr val="E0E0E0"/>
                </a:solidFill>
                <a:latin typeface="Calibri"/>
                <a:ea typeface="Calibri"/>
                <a:cs typeface="Calibri"/>
                <a:sym typeface="Calibri"/>
              </a:rPr>
              <a:t>change-email</a:t>
            </a:r>
            <a:r>
              <a:rPr lang="en-US" sz="800" b="0" i="0" u="none" strike="noStrike" cap="none" dirty="0">
                <a:solidFill>
                  <a:srgbClr val="E0E0E0"/>
                </a:solidFill>
                <a:latin typeface="Calibri"/>
                <a:ea typeface="Calibri"/>
                <a:cs typeface="Calibri"/>
                <a:sym typeface="Calibri"/>
              </a:rPr>
              <a:t> endpoint implements a flawed CSRF protection mechanism. While a CSRF token is generated, the validation logic is broken: removing the token parameter from the request still allows the email change to succeed. This indicates the CSRF token validation is not properly enforced, allowing attackers to bypass the protection entirely.</a:t>
            </a:r>
            <a:endParaRPr sz="800" b="0" i="0" u="none" strike="noStrike" cap="none" dirty="0">
              <a:solidFill>
                <a:schemeClr val="dk1"/>
              </a:solidFill>
              <a:latin typeface="Calibri"/>
              <a:ea typeface="Calibri"/>
              <a:cs typeface="Calibri"/>
              <a:sym typeface="Calibri"/>
            </a:endParaRPr>
          </a:p>
        </p:txBody>
      </p:sp>
      <p:sp>
        <p:nvSpPr>
          <p:cNvPr id="546" name="Google Shape;546;p14"/>
          <p:cNvSpPr/>
          <p:nvPr/>
        </p:nvSpPr>
        <p:spPr>
          <a:xfrm>
            <a:off x="357200" y="1842150"/>
            <a:ext cx="4107600" cy="1083600"/>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4"/>
          <p:cNvSpPr/>
          <p:nvPr/>
        </p:nvSpPr>
        <p:spPr>
          <a:xfrm>
            <a:off x="357200" y="1842150"/>
            <a:ext cx="21300" cy="10836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4"/>
          <p:cNvSpPr/>
          <p:nvPr/>
        </p:nvSpPr>
        <p:spPr>
          <a:xfrm>
            <a:off x="464356" y="1903408"/>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PROOF OF CONCEPT</a:t>
            </a:r>
            <a:endParaRPr sz="800" b="0" i="0" u="none" strike="noStrike" cap="none">
              <a:solidFill>
                <a:schemeClr val="dk1"/>
              </a:solidFill>
              <a:latin typeface="Calibri"/>
              <a:ea typeface="Calibri"/>
              <a:cs typeface="Calibri"/>
              <a:sym typeface="Calibri"/>
            </a:endParaRPr>
          </a:p>
        </p:txBody>
      </p:sp>
      <p:sp>
        <p:nvSpPr>
          <p:cNvPr id="549" name="Google Shape;549;p14"/>
          <p:cNvSpPr/>
          <p:nvPr/>
        </p:nvSpPr>
        <p:spPr>
          <a:xfrm>
            <a:off x="464356" y="2122672"/>
            <a:ext cx="389340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A POST request to the change-email endpoint without the CSRF token parameter successfully changed the user's email address. The application accepted the request despite the missing token.</a:t>
            </a:r>
            <a:endParaRPr sz="800" b="0" i="0" u="none" strike="noStrike" cap="none">
              <a:solidFill>
                <a:schemeClr val="dk1"/>
              </a:solidFill>
              <a:latin typeface="Calibri"/>
              <a:ea typeface="Calibri"/>
              <a:cs typeface="Calibri"/>
              <a:sym typeface="Calibri"/>
            </a:endParaRPr>
          </a:p>
        </p:txBody>
      </p:sp>
      <p:sp>
        <p:nvSpPr>
          <p:cNvPr id="550" name="Google Shape;550;p14"/>
          <p:cNvSpPr/>
          <p:nvPr/>
        </p:nvSpPr>
        <p:spPr>
          <a:xfrm>
            <a:off x="464356" y="2584568"/>
            <a:ext cx="3893400" cy="242700"/>
          </a:xfrm>
          <a:prstGeom prst="rect">
            <a:avLst/>
          </a:prstGeom>
          <a:solidFill>
            <a:srgbClr val="000000">
              <a:alpha val="4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4"/>
          <p:cNvSpPr/>
          <p:nvPr/>
        </p:nvSpPr>
        <p:spPr>
          <a:xfrm>
            <a:off x="464356" y="2554088"/>
            <a:ext cx="3893400" cy="323263"/>
          </a:xfrm>
          <a:prstGeom prst="rect">
            <a:avLst/>
          </a:prstGeom>
          <a:noFill/>
          <a:ln>
            <a:noFill/>
          </a:ln>
        </p:spPr>
        <p:txBody>
          <a:bodyPr spcFirstLastPara="1" wrap="square" lIns="85075" tIns="85075" rIns="85075" bIns="85075" anchor="t" anchorCtr="0">
            <a:spAutoFit/>
          </a:bodyPr>
          <a:lstStyle/>
          <a:p>
            <a:pPr marL="0" marR="0" lvl="0" indent="0" algn="l" rtl="0">
              <a:lnSpc>
                <a:spcPct val="123239"/>
              </a:lnSpc>
              <a:spcBef>
                <a:spcPts val="0"/>
              </a:spcBef>
              <a:spcAft>
                <a:spcPts val="0"/>
              </a:spcAft>
              <a:buClr>
                <a:srgbClr val="00D4FF"/>
              </a:buClr>
              <a:buSzPts val="568"/>
              <a:buFont typeface="Calibri"/>
              <a:buNone/>
            </a:pPr>
            <a:r>
              <a:rPr lang="en-US" sz="800" b="0" i="0" u="none" strike="noStrike" cap="none" dirty="0">
                <a:solidFill>
                  <a:srgbClr val="00D4FF"/>
                </a:solidFill>
                <a:latin typeface="Calibri"/>
                <a:ea typeface="Calibri"/>
                <a:cs typeface="Calibri"/>
                <a:sym typeface="Calibri"/>
              </a:rPr>
              <a:t>POST /change-email HTTP/1.1 new_email=attacker@evil.com (no </a:t>
            </a:r>
            <a:r>
              <a:rPr lang="en-US" sz="800" b="0" i="0" u="none" strike="noStrike" cap="none" dirty="0" err="1">
                <a:solidFill>
                  <a:srgbClr val="00D4FF"/>
                </a:solidFill>
                <a:latin typeface="Calibri"/>
                <a:ea typeface="Calibri"/>
                <a:cs typeface="Calibri"/>
                <a:sym typeface="Calibri"/>
              </a:rPr>
              <a:t>csrf_token</a:t>
            </a:r>
            <a:r>
              <a:rPr lang="en-US" sz="800" b="0" i="0" u="none" strike="noStrike" cap="none" dirty="0">
                <a:solidFill>
                  <a:srgbClr val="00D4FF"/>
                </a:solidFill>
                <a:latin typeface="Calibri"/>
                <a:ea typeface="Calibri"/>
                <a:cs typeface="Calibri"/>
                <a:sym typeface="Calibri"/>
              </a:rPr>
              <a:t> parameter)</a:t>
            </a:r>
            <a:endParaRPr sz="800" b="0" i="0" u="none" strike="noStrike" cap="none" dirty="0">
              <a:solidFill>
                <a:schemeClr val="dk1"/>
              </a:solidFill>
              <a:latin typeface="Calibri"/>
              <a:ea typeface="Calibri"/>
              <a:cs typeface="Calibri"/>
              <a:sym typeface="Calibri"/>
            </a:endParaRPr>
          </a:p>
        </p:txBody>
      </p:sp>
      <p:sp>
        <p:nvSpPr>
          <p:cNvPr id="552" name="Google Shape;552;p14"/>
          <p:cNvSpPr/>
          <p:nvPr/>
        </p:nvSpPr>
        <p:spPr>
          <a:xfrm>
            <a:off x="357200" y="3030777"/>
            <a:ext cx="4107600" cy="924900"/>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4"/>
          <p:cNvSpPr/>
          <p:nvPr/>
        </p:nvSpPr>
        <p:spPr>
          <a:xfrm>
            <a:off x="357200" y="3030777"/>
            <a:ext cx="21300" cy="9249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4"/>
          <p:cNvSpPr/>
          <p:nvPr/>
        </p:nvSpPr>
        <p:spPr>
          <a:xfrm>
            <a:off x="464356" y="3092035"/>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FF3333"/>
              </a:buClr>
              <a:buSzPts val="634"/>
              <a:buFont typeface="Calibri"/>
              <a:buNone/>
            </a:pPr>
            <a:r>
              <a:rPr lang="en-US" sz="800" b="1" i="0" u="none" strike="noStrike" cap="none">
                <a:solidFill>
                  <a:srgbClr val="FF3333"/>
                </a:solidFill>
                <a:latin typeface="Calibri"/>
                <a:ea typeface="Calibri"/>
                <a:cs typeface="Calibri"/>
                <a:sym typeface="Calibri"/>
              </a:rPr>
              <a:t>IMPACT</a:t>
            </a:r>
            <a:endParaRPr sz="800" b="0" i="0" u="none" strike="noStrike" cap="none">
              <a:solidFill>
                <a:schemeClr val="dk1"/>
              </a:solidFill>
              <a:latin typeface="Calibri"/>
              <a:ea typeface="Calibri"/>
              <a:cs typeface="Calibri"/>
              <a:sym typeface="Calibri"/>
            </a:endParaRPr>
          </a:p>
        </p:txBody>
      </p:sp>
      <p:sp>
        <p:nvSpPr>
          <p:cNvPr id="555" name="Google Shape;555;p14"/>
          <p:cNvSpPr/>
          <p:nvPr/>
        </p:nvSpPr>
        <p:spPr>
          <a:xfrm>
            <a:off x="464356" y="3311298"/>
            <a:ext cx="3893400"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 • Attacker can force email changes for logged-in users</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Account takeover via password reset to attacker's email</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Loss of user access and control over their account</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Potential for credential recovery and privilege escalation</a:t>
            </a:r>
            <a:endParaRPr sz="800" b="0" i="0" u="none" strike="noStrike" cap="none" dirty="0">
              <a:solidFill>
                <a:schemeClr val="dk1"/>
              </a:solidFill>
              <a:latin typeface="Calibri"/>
              <a:ea typeface="Calibri"/>
              <a:cs typeface="Calibri"/>
              <a:sym typeface="Calibri"/>
            </a:endParaRPr>
          </a:p>
        </p:txBody>
      </p:sp>
      <p:sp>
        <p:nvSpPr>
          <p:cNvPr id="556" name="Google Shape;556;p14"/>
          <p:cNvSpPr/>
          <p:nvPr/>
        </p:nvSpPr>
        <p:spPr>
          <a:xfrm>
            <a:off x="357200" y="4073708"/>
            <a:ext cx="4107600" cy="924900"/>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4"/>
          <p:cNvSpPr/>
          <p:nvPr/>
        </p:nvSpPr>
        <p:spPr>
          <a:xfrm>
            <a:off x="357200" y="4073708"/>
            <a:ext cx="21300" cy="9249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4"/>
          <p:cNvSpPr/>
          <p:nvPr/>
        </p:nvSpPr>
        <p:spPr>
          <a:xfrm>
            <a:off x="464356" y="4134967"/>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RECOMMENDATION</a:t>
            </a:r>
            <a:endParaRPr sz="800" b="0" i="0" u="none" strike="noStrike" cap="none">
              <a:solidFill>
                <a:schemeClr val="dk1"/>
              </a:solidFill>
              <a:latin typeface="Calibri"/>
              <a:ea typeface="Calibri"/>
              <a:cs typeface="Calibri"/>
              <a:sym typeface="Calibri"/>
            </a:endParaRPr>
          </a:p>
        </p:txBody>
      </p:sp>
      <p:sp>
        <p:nvSpPr>
          <p:cNvPr id="559" name="Google Shape;559;p14"/>
          <p:cNvSpPr/>
          <p:nvPr/>
        </p:nvSpPr>
        <p:spPr>
          <a:xfrm>
            <a:off x="464356" y="4354230"/>
            <a:ext cx="3893400"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Implement proper CSRF token validation that rejects requests without valid tokens. Ensure the token is required and correctly validated before processing email changes. Require re-authentication for sensitive account changes. Implement </a:t>
            </a:r>
            <a:r>
              <a:rPr lang="en-US" sz="800" b="0" i="0" u="none" strike="noStrike" cap="none" dirty="0" err="1">
                <a:solidFill>
                  <a:srgbClr val="E0E0E0"/>
                </a:solidFill>
                <a:latin typeface="Calibri"/>
                <a:ea typeface="Calibri"/>
                <a:cs typeface="Calibri"/>
                <a:sym typeface="Calibri"/>
              </a:rPr>
              <a:t>SameSite</a:t>
            </a:r>
            <a:r>
              <a:rPr lang="en-US" sz="800" b="0" i="0" u="none" strike="noStrike" cap="none" dirty="0">
                <a:solidFill>
                  <a:srgbClr val="E0E0E0"/>
                </a:solidFill>
                <a:latin typeface="Calibri"/>
                <a:ea typeface="Calibri"/>
                <a:cs typeface="Calibri"/>
                <a:sym typeface="Calibri"/>
              </a:rPr>
              <a:t> cookie attributes and validate Origin/</a:t>
            </a:r>
            <a:r>
              <a:rPr lang="en-US" sz="800" b="0" i="0" u="none" strike="noStrike" cap="none" dirty="0" err="1">
                <a:solidFill>
                  <a:srgbClr val="E0E0E0"/>
                </a:solidFill>
                <a:latin typeface="Calibri"/>
                <a:ea typeface="Calibri"/>
                <a:cs typeface="Calibri"/>
                <a:sym typeface="Calibri"/>
              </a:rPr>
              <a:t>Referer</a:t>
            </a:r>
            <a:r>
              <a:rPr lang="en-US" sz="800" b="0" i="0" u="none" strike="noStrike" cap="none" dirty="0">
                <a:solidFill>
                  <a:srgbClr val="E0E0E0"/>
                </a:solidFill>
                <a:latin typeface="Calibri"/>
                <a:ea typeface="Calibri"/>
                <a:cs typeface="Calibri"/>
                <a:sym typeface="Calibri"/>
              </a:rPr>
              <a:t> headers as additional protections.</a:t>
            </a:r>
            <a:endParaRPr sz="800" b="0" i="0" u="none" strike="noStrike" cap="none" dirty="0">
              <a:solidFill>
                <a:schemeClr val="dk1"/>
              </a:solidFill>
              <a:latin typeface="Calibri"/>
              <a:ea typeface="Calibri"/>
              <a:cs typeface="Calibri"/>
              <a:sym typeface="Calibri"/>
            </a:endParaRPr>
          </a:p>
        </p:txBody>
      </p:sp>
      <p:sp>
        <p:nvSpPr>
          <p:cNvPr id="560" name="Google Shape;560;p14"/>
          <p:cNvSpPr/>
          <p:nvPr/>
        </p:nvSpPr>
        <p:spPr>
          <a:xfrm>
            <a:off x="4679168" y="799218"/>
            <a:ext cx="4107600" cy="4199400"/>
          </a:xfrm>
          <a:prstGeom prst="rect">
            <a:avLst/>
          </a:prstGeom>
          <a:solidFill>
            <a:srgbClr val="00D4FF">
              <a:alpha val="4705"/>
            </a:srgbClr>
          </a:solidFill>
          <a:ln w="18275" cap="flat" cmpd="sng">
            <a:solidFill>
              <a:srgbClr val="FFFF3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4"/>
          <p:cNvSpPr/>
          <p:nvPr/>
        </p:nvSpPr>
        <p:spPr>
          <a:xfrm>
            <a:off x="5844694" y="2584552"/>
            <a:ext cx="1598700" cy="428100"/>
          </a:xfrm>
          <a:prstGeom prst="rect">
            <a:avLst/>
          </a:prstGeom>
          <a:noFill/>
          <a:ln>
            <a:noFill/>
          </a:ln>
        </p:spPr>
        <p:txBody>
          <a:bodyPr spcFirstLastPara="1" wrap="square" lIns="0" tIns="0" rIns="0" bIns="0" anchor="t" anchorCtr="0">
            <a:spAutoFit/>
          </a:bodyPr>
          <a:lstStyle/>
          <a:p>
            <a:pPr marL="0" marR="0" lvl="0" indent="0" algn="ctr" rtl="0">
              <a:lnSpc>
                <a:spcPct val="123456"/>
              </a:lnSpc>
              <a:spcBef>
                <a:spcPts val="0"/>
              </a:spcBef>
              <a:spcAft>
                <a:spcPts val="0"/>
              </a:spcAft>
              <a:buClr>
                <a:srgbClr val="FFFF33"/>
              </a:buClr>
              <a:buSzPts val="2592"/>
              <a:buFont typeface="Calibri"/>
              <a:buNone/>
            </a:pPr>
            <a:endParaRPr sz="2592" b="0" i="0" u="none" strike="noStrike" cap="none">
              <a:solidFill>
                <a:schemeClr val="dk1"/>
              </a:solidFill>
              <a:latin typeface="Calibri"/>
              <a:ea typeface="Calibri"/>
              <a:cs typeface="Calibri"/>
              <a:sym typeface="Calibri"/>
            </a:endParaRPr>
          </a:p>
        </p:txBody>
      </p:sp>
      <p:sp>
        <p:nvSpPr>
          <p:cNvPr id="562" name="Google Shape;562;p14"/>
          <p:cNvSpPr/>
          <p:nvPr/>
        </p:nvSpPr>
        <p:spPr>
          <a:xfrm>
            <a:off x="5933594" y="2995660"/>
            <a:ext cx="1598700" cy="160800"/>
          </a:xfrm>
          <a:prstGeom prst="rect">
            <a:avLst/>
          </a:prstGeom>
          <a:noFill/>
          <a:ln>
            <a:noFill/>
          </a:ln>
        </p:spPr>
        <p:txBody>
          <a:bodyPr spcFirstLastPara="1" wrap="square" lIns="0" tIns="0" rIns="0" bIns="0" anchor="t" anchorCtr="0">
            <a:spAutoFit/>
          </a:bodyPr>
          <a:lstStyle/>
          <a:p>
            <a:pPr marL="0" marR="0" lvl="0" indent="0" algn="ctr" rtl="0">
              <a:lnSpc>
                <a:spcPct val="135593"/>
              </a:lnSpc>
              <a:spcBef>
                <a:spcPts val="0"/>
              </a:spcBef>
              <a:spcAft>
                <a:spcPts val="0"/>
              </a:spcAft>
              <a:buClr>
                <a:srgbClr val="FFFF33"/>
              </a:buClr>
              <a:buSzPts val="885"/>
              <a:buFont typeface="Calibri"/>
              <a:buNone/>
            </a:pPr>
            <a:r>
              <a:rPr lang="en-US" sz="885" b="1" i="0" u="none" strike="noStrike" cap="none">
                <a:solidFill>
                  <a:srgbClr val="FFFF33"/>
                </a:solidFill>
                <a:latin typeface="Calibri"/>
                <a:ea typeface="Calibri"/>
                <a:cs typeface="Calibri"/>
                <a:sym typeface="Calibri"/>
              </a:rPr>
              <a:t>Insert Screenshot Here</a:t>
            </a:r>
            <a:endParaRPr sz="885" b="0" i="0" u="none" strike="noStrike" cap="none">
              <a:solidFill>
                <a:schemeClr val="dk1"/>
              </a:solidFill>
              <a:latin typeface="Calibri"/>
              <a:ea typeface="Calibri"/>
              <a:cs typeface="Calibri"/>
              <a:sym typeface="Calibri"/>
            </a:endParaRPr>
          </a:p>
        </p:txBody>
      </p:sp>
      <p:sp>
        <p:nvSpPr>
          <p:cNvPr id="563" name="Google Shape;563;p14"/>
          <p:cNvSpPr/>
          <p:nvPr/>
        </p:nvSpPr>
        <p:spPr>
          <a:xfrm>
            <a:off x="5933594" y="3222046"/>
            <a:ext cx="1598700" cy="1065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00D4FF"/>
              </a:buClr>
              <a:buSzPts val="621"/>
              <a:buFont typeface="Calibri"/>
              <a:buNone/>
            </a:pPr>
            <a:r>
              <a:rPr lang="en-US" sz="621" b="0" i="0" u="none" strike="noStrike" cap="none">
                <a:solidFill>
                  <a:srgbClr val="00D4FF"/>
                </a:solidFill>
                <a:latin typeface="Calibri"/>
                <a:ea typeface="Calibri"/>
                <a:cs typeface="Calibri"/>
                <a:sym typeface="Calibri"/>
              </a:rPr>
              <a:t>CSRF Email Change Evidence</a:t>
            </a:r>
            <a:endParaRPr sz="621" b="0" i="0" u="none" strike="noStrike" cap="none">
              <a:solidFill>
                <a:schemeClr val="dk1"/>
              </a:solidFill>
              <a:latin typeface="Calibri"/>
              <a:ea typeface="Calibri"/>
              <a:cs typeface="Calibri"/>
              <a:sym typeface="Calibri"/>
            </a:endParaRPr>
          </a:p>
        </p:txBody>
      </p:sp>
      <p:sp>
        <p:nvSpPr>
          <p:cNvPr id="564" name="Google Shape;564;p14"/>
          <p:cNvSpPr/>
          <p:nvPr/>
        </p:nvSpPr>
        <p:spPr>
          <a:xfrm>
            <a:off x="4786325" y="4729488"/>
            <a:ext cx="3893400" cy="1707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4"/>
          <p:cNvSpPr/>
          <p:nvPr/>
        </p:nvSpPr>
        <p:spPr>
          <a:xfrm>
            <a:off x="4786325" y="4729488"/>
            <a:ext cx="3893400" cy="66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4"/>
          <p:cNvSpPr/>
          <p:nvPr/>
        </p:nvSpPr>
        <p:spPr>
          <a:xfrm>
            <a:off x="4786325" y="4729488"/>
            <a:ext cx="3893400" cy="170700"/>
          </a:xfrm>
          <a:prstGeom prst="rect">
            <a:avLst/>
          </a:prstGeom>
          <a:noFill/>
          <a:ln>
            <a:noFill/>
          </a:ln>
        </p:spPr>
        <p:txBody>
          <a:bodyPr spcFirstLastPara="1" wrap="square" lIns="0" tIns="85075" rIns="0"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0" u="none" strike="noStrike" cap="none">
                <a:solidFill>
                  <a:srgbClr val="00D4FF"/>
                </a:solidFill>
                <a:latin typeface="Calibri"/>
                <a:ea typeface="Calibri"/>
                <a:cs typeface="Calibri"/>
                <a:sym typeface="Calibri"/>
              </a:rPr>
              <a:t>Additional similar cases exist</a:t>
            </a:r>
            <a:endParaRPr sz="568" b="0" i="0" u="none" strike="noStrike" cap="none">
              <a:solidFill>
                <a:schemeClr val="dk1"/>
              </a:solidFill>
              <a:latin typeface="Calibri"/>
              <a:ea typeface="Calibri"/>
              <a:cs typeface="Calibri"/>
              <a:sym typeface="Calibri"/>
            </a:endParaRPr>
          </a:p>
        </p:txBody>
      </p:sp>
      <p:pic>
        <p:nvPicPr>
          <p:cNvPr id="567" name="Google Shape;567;p14"/>
          <p:cNvPicPr preferRelativeResize="0"/>
          <p:nvPr/>
        </p:nvPicPr>
        <p:blipFill>
          <a:blip r:embed="rId4"/>
          <a:srcRect/>
          <a:stretch/>
        </p:blipFill>
        <p:spPr>
          <a:xfrm>
            <a:off x="4821999" y="933900"/>
            <a:ext cx="3835811" cy="1840812"/>
          </a:xfrm>
          <a:prstGeom prst="rect">
            <a:avLst/>
          </a:prstGeom>
          <a:solidFill>
            <a:srgbClr val="00D4FF">
              <a:alpha val="4710"/>
            </a:srgbClr>
          </a:solidFill>
          <a:ln w="18275" cap="flat" cmpd="sng">
            <a:solidFill>
              <a:srgbClr val="FFFF33"/>
            </a:solidFill>
            <a:prstDash val="dash"/>
            <a:round/>
            <a:headEnd type="none" w="sm" len="sm"/>
            <a:tailEnd type="none" w="sm" len="sm"/>
          </a:ln>
        </p:spPr>
      </p:pic>
      <p:pic>
        <p:nvPicPr>
          <p:cNvPr id="568" name="Google Shape;568;p14"/>
          <p:cNvPicPr preferRelativeResize="0"/>
          <p:nvPr/>
        </p:nvPicPr>
        <p:blipFill>
          <a:blip r:embed="rId5"/>
          <a:srcRect/>
          <a:stretch/>
        </p:blipFill>
        <p:spPr>
          <a:xfrm>
            <a:off x="4821999" y="2925780"/>
            <a:ext cx="3835810" cy="1737524"/>
          </a:xfrm>
          <a:prstGeom prst="rect">
            <a:avLst/>
          </a:prstGeom>
          <a:solidFill>
            <a:srgbClr val="00D4FF">
              <a:alpha val="4710"/>
            </a:srgbClr>
          </a:solidFill>
          <a:ln w="18275" cap="flat" cmpd="sng">
            <a:solidFill>
              <a:srgbClr val="FFFF33"/>
            </a:solidFill>
            <a:prstDash val="dash"/>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pic>
        <p:nvPicPr>
          <p:cNvPr id="574" name="Google Shape;574;p15" descr="preencoded.png"/>
          <p:cNvPicPr preferRelativeResize="0"/>
          <p:nvPr/>
        </p:nvPicPr>
        <p:blipFill rotWithShape="1">
          <a:blip r:embed="rId3">
            <a:alphaModFix/>
          </a:blip>
          <a:srcRect/>
          <a:stretch/>
        </p:blipFill>
        <p:spPr>
          <a:xfrm>
            <a:off x="-67425" y="15375"/>
            <a:ext cx="9237801" cy="5143501"/>
          </a:xfrm>
          <a:prstGeom prst="rect">
            <a:avLst/>
          </a:prstGeom>
          <a:noFill/>
          <a:ln>
            <a:noFill/>
          </a:ln>
        </p:spPr>
      </p:pic>
      <p:sp>
        <p:nvSpPr>
          <p:cNvPr id="575" name="Google Shape;575;p15"/>
          <p:cNvSpPr/>
          <p:nvPr/>
        </p:nvSpPr>
        <p:spPr>
          <a:xfrm>
            <a:off x="357200" y="285750"/>
            <a:ext cx="8429700" cy="3402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5"/>
          <p:cNvSpPr/>
          <p:nvPr/>
        </p:nvSpPr>
        <p:spPr>
          <a:xfrm>
            <a:off x="357200" y="613770"/>
            <a:ext cx="8429700" cy="123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5"/>
          <p:cNvSpPr/>
          <p:nvPr/>
        </p:nvSpPr>
        <p:spPr>
          <a:xfrm>
            <a:off x="357200" y="304230"/>
            <a:ext cx="642600" cy="1986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5"/>
          <p:cNvSpPr/>
          <p:nvPr/>
        </p:nvSpPr>
        <p:spPr>
          <a:xfrm>
            <a:off x="357199" y="252192"/>
            <a:ext cx="732883"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MEDIUM</a:t>
            </a:r>
            <a:endParaRPr sz="800" b="0" i="0" u="none" strike="noStrike" cap="none" dirty="0">
              <a:solidFill>
                <a:schemeClr val="dk1"/>
              </a:solidFill>
              <a:latin typeface="Calibri"/>
              <a:ea typeface="Calibri"/>
              <a:cs typeface="Calibri"/>
              <a:sym typeface="Calibri"/>
            </a:endParaRPr>
          </a:p>
        </p:txBody>
      </p:sp>
      <p:sp>
        <p:nvSpPr>
          <p:cNvPr id="579" name="Google Shape;579;p15"/>
          <p:cNvSpPr/>
          <p:nvPr/>
        </p:nvSpPr>
        <p:spPr>
          <a:xfrm>
            <a:off x="1142817" y="256014"/>
            <a:ext cx="6911100" cy="235500"/>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FFFF33"/>
              </a:buClr>
              <a:buSzPts val="1397"/>
              <a:buFont typeface="Calibri"/>
              <a:buNone/>
            </a:pPr>
            <a:r>
              <a:rPr lang="en-US" sz="1397" b="1" i="0" u="none" strike="noStrike" cap="none" dirty="0">
                <a:solidFill>
                  <a:srgbClr val="FFFF33"/>
                </a:solidFill>
                <a:latin typeface="Calibri"/>
                <a:ea typeface="Calibri"/>
                <a:cs typeface="Calibri"/>
                <a:sym typeface="Calibri"/>
              </a:rPr>
              <a:t>Stored XSS via User-Agent Header</a:t>
            </a:r>
            <a:endParaRPr sz="1397" b="0" i="0" u="none" strike="noStrike" cap="none" dirty="0">
              <a:solidFill>
                <a:schemeClr val="dk1"/>
              </a:solidFill>
              <a:latin typeface="Calibri"/>
              <a:ea typeface="Calibri"/>
              <a:cs typeface="Calibri"/>
              <a:sym typeface="Calibri"/>
            </a:endParaRPr>
          </a:p>
        </p:txBody>
      </p:sp>
      <p:sp>
        <p:nvSpPr>
          <p:cNvPr id="580" name="Google Shape;580;p15"/>
          <p:cNvSpPr/>
          <p:nvPr/>
        </p:nvSpPr>
        <p:spPr>
          <a:xfrm>
            <a:off x="8196823" y="298070"/>
            <a:ext cx="590100" cy="210900"/>
          </a:xfrm>
          <a:prstGeom prst="rect">
            <a:avLst/>
          </a:prstGeom>
          <a:solidFill>
            <a:srgbClr val="FFFF33">
              <a:alpha val="9803"/>
            </a:srgbClr>
          </a:solidFill>
          <a:ln w="9525" cap="flat" cmpd="sng">
            <a:solidFill>
              <a:srgbClr val="FF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5"/>
          <p:cNvSpPr/>
          <p:nvPr/>
        </p:nvSpPr>
        <p:spPr>
          <a:xfrm>
            <a:off x="8196822" y="246032"/>
            <a:ext cx="673007" cy="306065"/>
          </a:xfrm>
          <a:prstGeom prst="rect">
            <a:avLst/>
          </a:prstGeom>
          <a:noFill/>
          <a:ln>
            <a:noFill/>
          </a:ln>
        </p:spPr>
        <p:txBody>
          <a:bodyPr spcFirstLastPara="1" wrap="square" lIns="102100" tIns="68050" rIns="102100" bIns="68050" anchor="t" anchorCtr="0">
            <a:spAutoFit/>
          </a:bodyPr>
          <a:lstStyle/>
          <a:p>
            <a:pPr marL="0" marR="0" lvl="0" indent="0" algn="l" rtl="0">
              <a:lnSpc>
                <a:spcPct val="136986"/>
              </a:lnSpc>
              <a:spcBef>
                <a:spcPts val="0"/>
              </a:spcBef>
              <a:spcAft>
                <a:spcPts val="0"/>
              </a:spcAft>
              <a:buClr>
                <a:srgbClr val="FFFF33"/>
              </a:buClr>
              <a:buSzPts val="584"/>
              <a:buFont typeface="Calibri"/>
              <a:buNone/>
            </a:pPr>
            <a:r>
              <a:rPr lang="en-US" sz="800" b="1" i="0" u="none" strike="noStrike" cap="none">
                <a:solidFill>
                  <a:srgbClr val="FFFF33"/>
                </a:solidFill>
                <a:latin typeface="Calibri"/>
                <a:ea typeface="Calibri"/>
                <a:cs typeface="Calibri"/>
                <a:sym typeface="Calibri"/>
              </a:rPr>
              <a:t>CVSS 6.1</a:t>
            </a:r>
            <a:endParaRPr sz="800" b="0" i="0" u="none" strike="noStrike" cap="none">
              <a:solidFill>
                <a:schemeClr val="dk1"/>
              </a:solidFill>
              <a:latin typeface="Calibri"/>
              <a:ea typeface="Calibri"/>
              <a:cs typeface="Calibri"/>
              <a:sym typeface="Calibri"/>
            </a:endParaRPr>
          </a:p>
        </p:txBody>
      </p:sp>
      <p:sp>
        <p:nvSpPr>
          <p:cNvPr id="582" name="Google Shape;582;p15"/>
          <p:cNvSpPr/>
          <p:nvPr/>
        </p:nvSpPr>
        <p:spPr>
          <a:xfrm>
            <a:off x="357200" y="767769"/>
            <a:ext cx="4107600" cy="996300"/>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5"/>
          <p:cNvSpPr/>
          <p:nvPr/>
        </p:nvSpPr>
        <p:spPr>
          <a:xfrm>
            <a:off x="357200" y="767769"/>
            <a:ext cx="21300" cy="9963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5"/>
          <p:cNvSpPr/>
          <p:nvPr/>
        </p:nvSpPr>
        <p:spPr>
          <a:xfrm>
            <a:off x="464356" y="860170"/>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VULNERABILITY DESCRIPTION</a:t>
            </a:r>
            <a:endParaRPr sz="800" b="0" i="0" u="none" strike="noStrike" cap="none" dirty="0">
              <a:solidFill>
                <a:schemeClr val="dk1"/>
              </a:solidFill>
              <a:latin typeface="Calibri"/>
              <a:ea typeface="Calibri"/>
              <a:cs typeface="Calibri"/>
              <a:sym typeface="Calibri"/>
            </a:endParaRPr>
          </a:p>
        </p:txBody>
      </p:sp>
      <p:sp>
        <p:nvSpPr>
          <p:cNvPr id="585" name="Google Shape;585;p15"/>
          <p:cNvSpPr/>
          <p:nvPr/>
        </p:nvSpPr>
        <p:spPr>
          <a:xfrm>
            <a:off x="464356" y="1045978"/>
            <a:ext cx="3893400"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application stores the HTTP User-Agent header from incoming requests and displays it on the </a:t>
            </a:r>
            <a:r>
              <a:rPr lang="en-US" sz="800" b="1" i="0" u="none" strike="noStrike" cap="none" dirty="0">
                <a:solidFill>
                  <a:srgbClr val="E0E0E0"/>
                </a:solidFill>
                <a:latin typeface="Calibri"/>
                <a:ea typeface="Calibri"/>
                <a:cs typeface="Calibri"/>
                <a:sym typeface="Calibri"/>
              </a:rPr>
              <a:t>/basket</a:t>
            </a:r>
            <a:r>
              <a:rPr lang="en-US" sz="800" b="0" i="0" u="none" strike="noStrike" cap="none" dirty="0">
                <a:solidFill>
                  <a:srgbClr val="E0E0E0"/>
                </a:solidFill>
                <a:latin typeface="Calibri"/>
                <a:ea typeface="Calibri"/>
                <a:cs typeface="Calibri"/>
                <a:sym typeface="Calibri"/>
              </a:rPr>
              <a:t> page without proper sanitization or encoding. An attacker can inject malicious JavaScript code through the User-Agent header, which will be stored in the application and executed in the browsers of all users who visit the /basket page, enabling persistent XSS attacks.</a:t>
            </a:r>
            <a:endParaRPr sz="800" b="0" i="0" u="none" strike="noStrike" cap="none" dirty="0">
              <a:solidFill>
                <a:schemeClr val="dk1"/>
              </a:solidFill>
              <a:latin typeface="Calibri"/>
              <a:ea typeface="Calibri"/>
              <a:cs typeface="Calibri"/>
              <a:sym typeface="Calibri"/>
            </a:endParaRPr>
          </a:p>
        </p:txBody>
      </p:sp>
      <p:sp>
        <p:nvSpPr>
          <p:cNvPr id="586" name="Google Shape;586;p15"/>
          <p:cNvSpPr/>
          <p:nvPr/>
        </p:nvSpPr>
        <p:spPr>
          <a:xfrm>
            <a:off x="357200" y="1874933"/>
            <a:ext cx="4107600" cy="1194600"/>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5"/>
          <p:cNvSpPr/>
          <p:nvPr/>
        </p:nvSpPr>
        <p:spPr>
          <a:xfrm>
            <a:off x="357200" y="1874933"/>
            <a:ext cx="21300" cy="11946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5"/>
          <p:cNvSpPr/>
          <p:nvPr/>
        </p:nvSpPr>
        <p:spPr>
          <a:xfrm>
            <a:off x="464356" y="1967332"/>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PROOF OF CONCEPT</a:t>
            </a:r>
            <a:endParaRPr sz="800" b="0" i="0" u="none" strike="noStrike" cap="none">
              <a:solidFill>
                <a:schemeClr val="dk1"/>
              </a:solidFill>
              <a:latin typeface="Calibri"/>
              <a:ea typeface="Calibri"/>
              <a:cs typeface="Calibri"/>
              <a:sym typeface="Calibri"/>
            </a:endParaRPr>
          </a:p>
        </p:txBody>
      </p:sp>
      <p:sp>
        <p:nvSpPr>
          <p:cNvPr id="589" name="Google Shape;589;p15"/>
          <p:cNvSpPr/>
          <p:nvPr/>
        </p:nvSpPr>
        <p:spPr>
          <a:xfrm>
            <a:off x="464356" y="2138272"/>
            <a:ext cx="3893400"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A request with a malicious User-Agent header containing JavaScript was sent to the application:</a:t>
            </a:r>
            <a:endParaRPr sz="800" b="0" i="0" u="none" strike="noStrike" cap="none" dirty="0">
              <a:solidFill>
                <a:schemeClr val="dk1"/>
              </a:solidFill>
              <a:latin typeface="Calibri"/>
              <a:ea typeface="Calibri"/>
              <a:cs typeface="Calibri"/>
              <a:sym typeface="Calibri"/>
            </a:endParaRPr>
          </a:p>
        </p:txBody>
      </p:sp>
      <p:sp>
        <p:nvSpPr>
          <p:cNvPr id="590" name="Google Shape;590;p15"/>
          <p:cNvSpPr/>
          <p:nvPr/>
        </p:nvSpPr>
        <p:spPr>
          <a:xfrm>
            <a:off x="464356" y="2443770"/>
            <a:ext cx="3893400" cy="228000"/>
          </a:xfrm>
          <a:prstGeom prst="rect">
            <a:avLst/>
          </a:prstGeom>
          <a:solidFill>
            <a:srgbClr val="000000">
              <a:alpha val="4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5"/>
          <p:cNvSpPr/>
          <p:nvPr/>
        </p:nvSpPr>
        <p:spPr>
          <a:xfrm>
            <a:off x="464356" y="2391732"/>
            <a:ext cx="3893400" cy="323263"/>
          </a:xfrm>
          <a:prstGeom prst="rect">
            <a:avLst/>
          </a:prstGeom>
          <a:noFill/>
          <a:ln>
            <a:noFill/>
          </a:ln>
        </p:spPr>
        <p:txBody>
          <a:bodyPr spcFirstLastPara="1" wrap="square" lIns="85075" tIns="85075" rIns="85075" bIns="85075" anchor="t" anchorCtr="0">
            <a:spAutoFit/>
          </a:bodyPr>
          <a:lstStyle/>
          <a:p>
            <a:pPr marL="0" marR="0" lvl="0" indent="0" algn="l" rtl="0">
              <a:lnSpc>
                <a:spcPct val="123239"/>
              </a:lnSpc>
              <a:spcBef>
                <a:spcPts val="0"/>
              </a:spcBef>
              <a:spcAft>
                <a:spcPts val="0"/>
              </a:spcAft>
              <a:buClr>
                <a:srgbClr val="00D4FF"/>
              </a:buClr>
              <a:buSzPts val="568"/>
              <a:buFont typeface="Calibri"/>
              <a:buNone/>
            </a:pPr>
            <a:r>
              <a:rPr lang="en-US" sz="800" b="0" i="0" u="none" strike="noStrike" cap="none" dirty="0">
                <a:solidFill>
                  <a:srgbClr val="00D4FF"/>
                </a:solidFill>
                <a:latin typeface="Calibri"/>
                <a:ea typeface="Calibri"/>
                <a:cs typeface="Calibri"/>
                <a:sym typeface="Calibri"/>
              </a:rPr>
              <a:t>User-Agent: &lt;</a:t>
            </a:r>
            <a:r>
              <a:rPr lang="en-US" sz="800" b="0" i="0" u="none" strike="noStrike" cap="none" dirty="0" err="1">
                <a:solidFill>
                  <a:srgbClr val="00D4FF"/>
                </a:solidFill>
                <a:latin typeface="Calibri"/>
                <a:ea typeface="Calibri"/>
                <a:cs typeface="Calibri"/>
                <a:sym typeface="Calibri"/>
              </a:rPr>
              <a:t>img</a:t>
            </a:r>
            <a:r>
              <a:rPr lang="en-US" sz="800" b="0" i="0" u="none" strike="noStrike" cap="none" dirty="0">
                <a:solidFill>
                  <a:srgbClr val="00D4FF"/>
                </a:solidFill>
                <a:latin typeface="Calibri"/>
                <a:ea typeface="Calibri"/>
                <a:cs typeface="Calibri"/>
                <a:sym typeface="Calibri"/>
              </a:rPr>
              <a:t> </a:t>
            </a:r>
            <a:r>
              <a:rPr lang="en-US" sz="800" b="0" i="0" u="none" strike="noStrike" cap="none" dirty="0" err="1">
                <a:solidFill>
                  <a:srgbClr val="00D4FF"/>
                </a:solidFill>
                <a:latin typeface="Calibri"/>
                <a:ea typeface="Calibri"/>
                <a:cs typeface="Calibri"/>
                <a:sym typeface="Calibri"/>
              </a:rPr>
              <a:t>src</a:t>
            </a:r>
            <a:r>
              <a:rPr lang="en-US" sz="800" b="0" i="0" u="none" strike="noStrike" cap="none" dirty="0">
                <a:solidFill>
                  <a:srgbClr val="00D4FF"/>
                </a:solidFill>
                <a:latin typeface="Calibri"/>
                <a:ea typeface="Calibri"/>
                <a:cs typeface="Calibri"/>
                <a:sym typeface="Calibri"/>
              </a:rPr>
              <a:t>=x </a:t>
            </a:r>
            <a:r>
              <a:rPr lang="en-US" sz="800" b="0" i="0" u="none" strike="noStrike" cap="none" dirty="0" err="1">
                <a:solidFill>
                  <a:srgbClr val="00D4FF"/>
                </a:solidFill>
                <a:latin typeface="Calibri"/>
                <a:ea typeface="Calibri"/>
                <a:cs typeface="Calibri"/>
                <a:sym typeface="Calibri"/>
              </a:rPr>
              <a:t>onerror</a:t>
            </a:r>
            <a:r>
              <a:rPr lang="en-US" sz="800" b="0" i="0" u="none" strike="noStrike" cap="none" dirty="0">
                <a:solidFill>
                  <a:srgbClr val="00D4FF"/>
                </a:solidFill>
                <a:latin typeface="Calibri"/>
                <a:ea typeface="Calibri"/>
                <a:cs typeface="Calibri"/>
                <a:sym typeface="Calibri"/>
              </a:rPr>
              <a:t>="alert('XSS')"&gt;</a:t>
            </a:r>
            <a:endParaRPr sz="800" b="0" i="0" u="none" strike="noStrike" cap="none" dirty="0">
              <a:solidFill>
                <a:schemeClr val="dk1"/>
              </a:solidFill>
              <a:latin typeface="Calibri"/>
              <a:ea typeface="Calibri"/>
              <a:cs typeface="Calibri"/>
              <a:sym typeface="Calibri"/>
            </a:endParaRPr>
          </a:p>
        </p:txBody>
      </p:sp>
      <p:sp>
        <p:nvSpPr>
          <p:cNvPr id="592" name="Google Shape;592;p15"/>
          <p:cNvSpPr/>
          <p:nvPr/>
        </p:nvSpPr>
        <p:spPr>
          <a:xfrm>
            <a:off x="464356" y="2716083"/>
            <a:ext cx="3893400"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payload was stored and executed on the /basket page for all users, confirming the stored XSS vulnerability.</a:t>
            </a:r>
            <a:endParaRPr sz="800" b="0" i="0" u="none" strike="noStrike" cap="none" dirty="0">
              <a:solidFill>
                <a:schemeClr val="dk1"/>
              </a:solidFill>
              <a:latin typeface="Calibri"/>
              <a:ea typeface="Calibri"/>
              <a:cs typeface="Calibri"/>
              <a:sym typeface="Calibri"/>
            </a:endParaRPr>
          </a:p>
        </p:txBody>
      </p:sp>
      <p:sp>
        <p:nvSpPr>
          <p:cNvPr id="593" name="Google Shape;593;p15"/>
          <p:cNvSpPr/>
          <p:nvPr/>
        </p:nvSpPr>
        <p:spPr>
          <a:xfrm>
            <a:off x="357200" y="3168147"/>
            <a:ext cx="4107600" cy="996300"/>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5"/>
          <p:cNvSpPr/>
          <p:nvPr/>
        </p:nvSpPr>
        <p:spPr>
          <a:xfrm>
            <a:off x="357200" y="3168147"/>
            <a:ext cx="21300" cy="9963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5"/>
          <p:cNvSpPr/>
          <p:nvPr/>
        </p:nvSpPr>
        <p:spPr>
          <a:xfrm>
            <a:off x="464356" y="3260546"/>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FF3333"/>
              </a:buClr>
              <a:buSzPts val="634"/>
              <a:buFont typeface="Calibri"/>
              <a:buNone/>
            </a:pPr>
            <a:r>
              <a:rPr lang="en-US" sz="800" b="1" i="0" u="none" strike="noStrike" cap="none">
                <a:solidFill>
                  <a:srgbClr val="FF3333"/>
                </a:solidFill>
                <a:latin typeface="Calibri"/>
                <a:ea typeface="Calibri"/>
                <a:cs typeface="Calibri"/>
                <a:sym typeface="Calibri"/>
              </a:rPr>
              <a:t>IMPACT</a:t>
            </a:r>
            <a:endParaRPr sz="800" b="0" i="0" u="none" strike="noStrike" cap="none">
              <a:solidFill>
                <a:schemeClr val="dk1"/>
              </a:solidFill>
              <a:latin typeface="Calibri"/>
              <a:ea typeface="Calibri"/>
              <a:cs typeface="Calibri"/>
              <a:sym typeface="Calibri"/>
            </a:endParaRPr>
          </a:p>
        </p:txBody>
      </p:sp>
      <p:sp>
        <p:nvSpPr>
          <p:cNvPr id="596" name="Google Shape;596;p15"/>
          <p:cNvSpPr/>
          <p:nvPr/>
        </p:nvSpPr>
        <p:spPr>
          <a:xfrm>
            <a:off x="464356" y="3453788"/>
            <a:ext cx="3893400"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 • Persistent JavaScript execution in all user browsers</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Session hijacking and cookie theft</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Malware distribution and credential harvesting</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Defacement and phishing attacks targeting all users</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Widespread compromise affecting all application users</a:t>
            </a:r>
            <a:endParaRPr sz="800" b="0" i="0" u="none" strike="noStrike" cap="none" dirty="0">
              <a:solidFill>
                <a:schemeClr val="dk1"/>
              </a:solidFill>
              <a:latin typeface="Calibri"/>
              <a:ea typeface="Calibri"/>
              <a:cs typeface="Calibri"/>
              <a:sym typeface="Calibri"/>
            </a:endParaRPr>
          </a:p>
        </p:txBody>
      </p:sp>
      <p:sp>
        <p:nvSpPr>
          <p:cNvPr id="597" name="Google Shape;597;p15"/>
          <p:cNvSpPr/>
          <p:nvPr/>
        </p:nvSpPr>
        <p:spPr>
          <a:xfrm>
            <a:off x="357200" y="4275309"/>
            <a:ext cx="4107600" cy="740100"/>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5"/>
          <p:cNvSpPr/>
          <p:nvPr/>
        </p:nvSpPr>
        <p:spPr>
          <a:xfrm>
            <a:off x="357200" y="4275309"/>
            <a:ext cx="21300" cy="7401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5"/>
          <p:cNvSpPr/>
          <p:nvPr/>
        </p:nvSpPr>
        <p:spPr>
          <a:xfrm>
            <a:off x="464356" y="4367710"/>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RECOMMENDATION</a:t>
            </a:r>
            <a:endParaRPr sz="800" b="0" i="0" u="none" strike="noStrike" cap="none">
              <a:solidFill>
                <a:schemeClr val="dk1"/>
              </a:solidFill>
              <a:latin typeface="Calibri"/>
              <a:ea typeface="Calibri"/>
              <a:cs typeface="Calibri"/>
              <a:sym typeface="Calibri"/>
            </a:endParaRPr>
          </a:p>
        </p:txBody>
      </p:sp>
      <p:sp>
        <p:nvSpPr>
          <p:cNvPr id="600" name="Google Shape;600;p15"/>
          <p:cNvSpPr/>
          <p:nvPr/>
        </p:nvSpPr>
        <p:spPr>
          <a:xfrm>
            <a:off x="464356" y="4538649"/>
            <a:ext cx="389340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HTML-encode all user-supplied input before rendering, including HTTP headers. Implement a Content Security Policy (CSP) to restrict script execution. Validate and sanitize all input server-side. Use templating engines that auto-escape output by default.</a:t>
            </a:r>
            <a:endParaRPr sz="800" b="0" i="0" u="none" strike="noStrike" cap="none" dirty="0">
              <a:solidFill>
                <a:schemeClr val="dk1"/>
              </a:solidFill>
              <a:latin typeface="Calibri"/>
              <a:ea typeface="Calibri"/>
              <a:cs typeface="Calibri"/>
              <a:sym typeface="Calibri"/>
            </a:endParaRPr>
          </a:p>
        </p:txBody>
      </p:sp>
      <p:sp>
        <p:nvSpPr>
          <p:cNvPr id="601" name="Google Shape;601;p15"/>
          <p:cNvSpPr/>
          <p:nvPr/>
        </p:nvSpPr>
        <p:spPr>
          <a:xfrm>
            <a:off x="4679168" y="767769"/>
            <a:ext cx="4107600" cy="4247700"/>
          </a:xfrm>
          <a:prstGeom prst="rect">
            <a:avLst/>
          </a:prstGeom>
          <a:solidFill>
            <a:srgbClr val="00D4FF">
              <a:alpha val="4705"/>
            </a:srgbClr>
          </a:solidFill>
          <a:ln w="18275" cap="flat" cmpd="sng">
            <a:solidFill>
              <a:srgbClr val="FFFF3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5"/>
          <p:cNvSpPr/>
          <p:nvPr/>
        </p:nvSpPr>
        <p:spPr>
          <a:xfrm>
            <a:off x="5910265" y="2982432"/>
            <a:ext cx="1645500" cy="150900"/>
          </a:xfrm>
          <a:prstGeom prst="rect">
            <a:avLst/>
          </a:prstGeom>
          <a:noFill/>
          <a:ln>
            <a:noFill/>
          </a:ln>
        </p:spPr>
        <p:txBody>
          <a:bodyPr spcFirstLastPara="1" wrap="square" lIns="0" tIns="0" rIns="0" bIns="0" anchor="t" anchorCtr="0">
            <a:spAutoFit/>
          </a:bodyPr>
          <a:lstStyle/>
          <a:p>
            <a:pPr marL="0" marR="0" lvl="0" indent="0" algn="ctr" rtl="0">
              <a:lnSpc>
                <a:spcPct val="135593"/>
              </a:lnSpc>
              <a:spcBef>
                <a:spcPts val="0"/>
              </a:spcBef>
              <a:spcAft>
                <a:spcPts val="0"/>
              </a:spcAft>
              <a:buClr>
                <a:srgbClr val="FFFF33"/>
              </a:buClr>
              <a:buSzPts val="885"/>
              <a:buFont typeface="Calibri"/>
              <a:buNone/>
            </a:pPr>
            <a:r>
              <a:rPr lang="en-US" sz="885" b="1" i="0" u="none" strike="noStrike" cap="none">
                <a:solidFill>
                  <a:srgbClr val="FFFF33"/>
                </a:solidFill>
                <a:latin typeface="Calibri"/>
                <a:ea typeface="Calibri"/>
                <a:cs typeface="Calibri"/>
                <a:sym typeface="Calibri"/>
              </a:rPr>
              <a:t>Insert Screenshot Here</a:t>
            </a:r>
            <a:endParaRPr sz="885" b="0" i="0" u="none" strike="noStrike" cap="none">
              <a:solidFill>
                <a:schemeClr val="dk1"/>
              </a:solidFill>
              <a:latin typeface="Calibri"/>
              <a:ea typeface="Calibri"/>
              <a:cs typeface="Calibri"/>
              <a:sym typeface="Calibri"/>
            </a:endParaRPr>
          </a:p>
        </p:txBody>
      </p:sp>
      <p:sp>
        <p:nvSpPr>
          <p:cNvPr id="603" name="Google Shape;603;p15"/>
          <p:cNvSpPr/>
          <p:nvPr/>
        </p:nvSpPr>
        <p:spPr>
          <a:xfrm>
            <a:off x="5910265" y="3194952"/>
            <a:ext cx="1645500" cy="1002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00D4FF"/>
              </a:buClr>
              <a:buSzPts val="621"/>
              <a:buFont typeface="Calibri"/>
              <a:buNone/>
            </a:pPr>
            <a:r>
              <a:rPr lang="en-US" sz="621" b="0" i="0" u="none" strike="noStrike" cap="none">
                <a:solidFill>
                  <a:srgbClr val="00D4FF"/>
                </a:solidFill>
                <a:latin typeface="Calibri"/>
                <a:ea typeface="Calibri"/>
                <a:cs typeface="Calibri"/>
                <a:sym typeface="Calibri"/>
              </a:rPr>
              <a:t>Stored XSS Execution on /basket Page</a:t>
            </a:r>
            <a:endParaRPr sz="621" b="0" i="0" u="none" strike="noStrike" cap="none">
              <a:solidFill>
                <a:schemeClr val="dk1"/>
              </a:solidFill>
              <a:latin typeface="Calibri"/>
              <a:ea typeface="Calibri"/>
              <a:cs typeface="Calibri"/>
              <a:sym typeface="Calibri"/>
            </a:endParaRPr>
          </a:p>
        </p:txBody>
      </p:sp>
      <p:sp>
        <p:nvSpPr>
          <p:cNvPr id="604" name="Google Shape;604;p15"/>
          <p:cNvSpPr/>
          <p:nvPr/>
        </p:nvSpPr>
        <p:spPr>
          <a:xfrm>
            <a:off x="4786325" y="4762815"/>
            <a:ext cx="3893400" cy="1602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5"/>
          <p:cNvSpPr/>
          <p:nvPr/>
        </p:nvSpPr>
        <p:spPr>
          <a:xfrm>
            <a:off x="4786325" y="4762815"/>
            <a:ext cx="3893400" cy="63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5"/>
          <p:cNvSpPr/>
          <p:nvPr/>
        </p:nvSpPr>
        <p:spPr>
          <a:xfrm>
            <a:off x="4786325" y="4762815"/>
            <a:ext cx="3893400" cy="160200"/>
          </a:xfrm>
          <a:prstGeom prst="rect">
            <a:avLst/>
          </a:prstGeom>
          <a:noFill/>
          <a:ln>
            <a:noFill/>
          </a:ln>
        </p:spPr>
        <p:txBody>
          <a:bodyPr spcFirstLastPara="1" wrap="square" lIns="0" tIns="85075" rIns="0"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0" u="none" strike="noStrike" cap="none">
                <a:solidFill>
                  <a:srgbClr val="00D4FF"/>
                </a:solidFill>
                <a:latin typeface="Calibri"/>
                <a:ea typeface="Calibri"/>
                <a:cs typeface="Calibri"/>
                <a:sym typeface="Calibri"/>
              </a:rPr>
              <a:t>Additional similar cases exist</a:t>
            </a:r>
            <a:endParaRPr sz="568" b="0" i="0" u="none" strike="noStrike" cap="none">
              <a:solidFill>
                <a:schemeClr val="dk1"/>
              </a:solidFill>
              <a:latin typeface="Calibri"/>
              <a:ea typeface="Calibri"/>
              <a:cs typeface="Calibri"/>
              <a:sym typeface="Calibri"/>
            </a:endParaRPr>
          </a:p>
        </p:txBody>
      </p:sp>
      <p:pic>
        <p:nvPicPr>
          <p:cNvPr id="607" name="Google Shape;607;p15"/>
          <p:cNvPicPr preferRelativeResize="0"/>
          <p:nvPr/>
        </p:nvPicPr>
        <p:blipFill>
          <a:blip r:embed="rId4"/>
          <a:srcRect/>
          <a:stretch/>
        </p:blipFill>
        <p:spPr>
          <a:xfrm>
            <a:off x="4808187" y="896324"/>
            <a:ext cx="3849624" cy="1955079"/>
          </a:xfrm>
          <a:prstGeom prst="rect">
            <a:avLst/>
          </a:prstGeom>
          <a:solidFill>
            <a:srgbClr val="00D4FF">
              <a:alpha val="4710"/>
            </a:srgbClr>
          </a:solidFill>
          <a:ln w="18275" cap="flat" cmpd="sng">
            <a:solidFill>
              <a:srgbClr val="FFFF33"/>
            </a:solidFill>
            <a:prstDash val="dash"/>
            <a:round/>
            <a:headEnd type="none" w="sm" len="sm"/>
            <a:tailEnd type="none" w="sm" len="sm"/>
          </a:ln>
        </p:spPr>
      </p:pic>
      <p:pic>
        <p:nvPicPr>
          <p:cNvPr id="608" name="Google Shape;608;p15"/>
          <p:cNvPicPr preferRelativeResize="0"/>
          <p:nvPr/>
        </p:nvPicPr>
        <p:blipFill>
          <a:blip r:embed="rId5">
            <a:alphaModFix/>
          </a:blip>
          <a:stretch>
            <a:fillRect/>
          </a:stretch>
        </p:blipFill>
        <p:spPr>
          <a:xfrm>
            <a:off x="4808187" y="2994811"/>
            <a:ext cx="3849624" cy="1513880"/>
          </a:xfrm>
          <a:prstGeom prst="rect">
            <a:avLst/>
          </a:prstGeom>
          <a:solidFill>
            <a:srgbClr val="00D4FF">
              <a:alpha val="4710"/>
            </a:srgbClr>
          </a:solidFill>
          <a:ln w="18275" cap="flat" cmpd="sng">
            <a:solidFill>
              <a:srgbClr val="FFFF33"/>
            </a:solidFill>
            <a:prstDash val="dash"/>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16" descr="preencoded.png"/>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615" name="Google Shape;615;p16"/>
          <p:cNvSpPr/>
          <p:nvPr/>
        </p:nvSpPr>
        <p:spPr>
          <a:xfrm>
            <a:off x="357188" y="250031"/>
            <a:ext cx="8429625" cy="35183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6"/>
          <p:cNvSpPr/>
          <p:nvPr/>
        </p:nvSpPr>
        <p:spPr>
          <a:xfrm>
            <a:off x="357188" y="587573"/>
            <a:ext cx="8429625" cy="14288"/>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6"/>
          <p:cNvSpPr/>
          <p:nvPr/>
        </p:nvSpPr>
        <p:spPr>
          <a:xfrm>
            <a:off x="357188" y="260747"/>
            <a:ext cx="447042" cy="230386"/>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6"/>
          <p:cNvSpPr/>
          <p:nvPr/>
        </p:nvSpPr>
        <p:spPr>
          <a:xfrm>
            <a:off x="357188" y="223577"/>
            <a:ext cx="589916"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LOW</a:t>
            </a:r>
            <a:endParaRPr sz="800" b="0" i="0" u="none" strike="noStrike" cap="none" dirty="0">
              <a:solidFill>
                <a:schemeClr val="dk1"/>
              </a:solidFill>
              <a:latin typeface="Calibri"/>
              <a:ea typeface="Calibri"/>
              <a:cs typeface="Calibri"/>
              <a:sym typeface="Calibri"/>
            </a:endParaRPr>
          </a:p>
        </p:txBody>
      </p:sp>
      <p:sp>
        <p:nvSpPr>
          <p:cNvPr id="619" name="Google Shape;619;p16"/>
          <p:cNvSpPr/>
          <p:nvPr/>
        </p:nvSpPr>
        <p:spPr>
          <a:xfrm>
            <a:off x="947105" y="212861"/>
            <a:ext cx="7106831" cy="299441"/>
          </a:xfrm>
          <a:prstGeom prst="rect">
            <a:avLst/>
          </a:prstGeom>
          <a:noFill/>
          <a:ln>
            <a:noFill/>
          </a:ln>
        </p:spPr>
        <p:txBody>
          <a:bodyPr spcFirstLastPara="1" wrap="square" lIns="0" tIns="0" rIns="0" bIns="0" anchor="t" anchorCtr="0">
            <a:spAutoFit/>
          </a:bodyPr>
          <a:lstStyle/>
          <a:p>
            <a:pPr marL="0" marR="0" lvl="0" indent="0" algn="l" rtl="0">
              <a:lnSpc>
                <a:spcPct val="138996"/>
              </a:lnSpc>
              <a:spcBef>
                <a:spcPts val="0"/>
              </a:spcBef>
              <a:spcAft>
                <a:spcPts val="0"/>
              </a:spcAft>
              <a:buClr>
                <a:srgbClr val="00D4FF"/>
              </a:buClr>
              <a:buSzPts val="1295"/>
              <a:buFont typeface="Calibri"/>
              <a:buNone/>
            </a:pPr>
            <a:r>
              <a:rPr lang="en-US" b="1" i="0" u="none" strike="noStrike" cap="none" dirty="0">
                <a:solidFill>
                  <a:srgbClr val="00D4FF"/>
                </a:solidFill>
                <a:latin typeface="Calibri"/>
                <a:ea typeface="Calibri"/>
                <a:cs typeface="Calibri"/>
                <a:sym typeface="Calibri"/>
              </a:rPr>
              <a:t>Reflected Cross-Site Scripting (6 Cases)</a:t>
            </a:r>
            <a:endParaRPr b="0" i="0" u="none" strike="noStrike" cap="none" dirty="0">
              <a:solidFill>
                <a:schemeClr val="dk1"/>
              </a:solidFill>
              <a:latin typeface="Calibri"/>
              <a:ea typeface="Calibri"/>
              <a:cs typeface="Calibri"/>
              <a:sym typeface="Calibri"/>
            </a:endParaRPr>
          </a:p>
        </p:txBody>
      </p:sp>
      <p:sp>
        <p:nvSpPr>
          <p:cNvPr id="620" name="Google Shape;620;p16"/>
          <p:cNvSpPr/>
          <p:nvPr/>
        </p:nvSpPr>
        <p:spPr>
          <a:xfrm>
            <a:off x="8196811" y="253603"/>
            <a:ext cx="590001" cy="244673"/>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6"/>
          <p:cNvSpPr/>
          <p:nvPr/>
        </p:nvSpPr>
        <p:spPr>
          <a:xfrm>
            <a:off x="8196811" y="216433"/>
            <a:ext cx="778564" cy="306065"/>
          </a:xfrm>
          <a:prstGeom prst="rect">
            <a:avLst/>
          </a:prstGeom>
          <a:noFill/>
          <a:ln>
            <a:noFill/>
          </a:ln>
        </p:spPr>
        <p:txBody>
          <a:bodyPr spcFirstLastPara="1" wrap="square" lIns="102100" tIns="68050" rIns="102100" bIns="6805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a:solidFill>
                  <a:srgbClr val="00D4FF"/>
                </a:solidFill>
                <a:latin typeface="Calibri"/>
                <a:ea typeface="Calibri"/>
                <a:cs typeface="Calibri"/>
                <a:sym typeface="Calibri"/>
              </a:rPr>
              <a:t>CVSS 4.3</a:t>
            </a:r>
            <a:endParaRPr sz="800" b="0" i="0" u="none" strike="noStrike" cap="none">
              <a:solidFill>
                <a:schemeClr val="dk1"/>
              </a:solidFill>
              <a:latin typeface="Calibri"/>
              <a:ea typeface="Calibri"/>
              <a:cs typeface="Calibri"/>
              <a:sym typeface="Calibri"/>
            </a:endParaRPr>
          </a:p>
        </p:txBody>
      </p:sp>
      <p:sp>
        <p:nvSpPr>
          <p:cNvPr id="622" name="Google Shape;622;p16"/>
          <p:cNvSpPr/>
          <p:nvPr/>
        </p:nvSpPr>
        <p:spPr>
          <a:xfrm>
            <a:off x="357188" y="730448"/>
            <a:ext cx="4125516" cy="859036"/>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6"/>
          <p:cNvSpPr/>
          <p:nvPr/>
        </p:nvSpPr>
        <p:spPr>
          <a:xfrm>
            <a:off x="357188" y="730448"/>
            <a:ext cx="21431" cy="859036"/>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6"/>
          <p:cNvSpPr/>
          <p:nvPr/>
        </p:nvSpPr>
        <p:spPr>
          <a:xfrm>
            <a:off x="442913" y="743021"/>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800" b="1" i="0" u="none" strike="noStrike" cap="none" dirty="0">
                <a:solidFill>
                  <a:srgbClr val="00FF41"/>
                </a:solidFill>
                <a:latin typeface="Calibri"/>
                <a:ea typeface="Calibri"/>
                <a:cs typeface="Calibri"/>
                <a:sym typeface="Calibri"/>
              </a:rPr>
              <a:t>VULNERABILITY DESCRIPTION</a:t>
            </a:r>
            <a:endParaRPr sz="800" b="0" i="0" u="none" strike="noStrike" cap="none" dirty="0">
              <a:solidFill>
                <a:schemeClr val="dk1"/>
              </a:solidFill>
              <a:latin typeface="Calibri"/>
              <a:ea typeface="Calibri"/>
              <a:cs typeface="Calibri"/>
              <a:sym typeface="Calibri"/>
            </a:endParaRPr>
          </a:p>
        </p:txBody>
      </p:sp>
      <p:sp>
        <p:nvSpPr>
          <p:cNvPr id="625" name="Google Shape;625;p16"/>
          <p:cNvSpPr/>
          <p:nvPr/>
        </p:nvSpPr>
        <p:spPr>
          <a:xfrm>
            <a:off x="442913" y="989409"/>
            <a:ext cx="3954066"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Reflected XSS vulnerabilities were found in six different parameters across the application. User-supplied input is reflected in the HTTP response without proper encoding or sanitization. An attacker can craft a malicious URL containing JavaScript code that executes in the victim's browser when the link is visited.</a:t>
            </a:r>
            <a:endParaRPr sz="800" b="0" i="0" u="none" strike="noStrike" cap="none" dirty="0">
              <a:solidFill>
                <a:schemeClr val="dk1"/>
              </a:solidFill>
              <a:latin typeface="Calibri"/>
              <a:ea typeface="Calibri"/>
              <a:cs typeface="Calibri"/>
              <a:sym typeface="Calibri"/>
            </a:endParaRPr>
          </a:p>
        </p:txBody>
      </p:sp>
      <p:sp>
        <p:nvSpPr>
          <p:cNvPr id="626" name="Google Shape;626;p16"/>
          <p:cNvSpPr/>
          <p:nvPr/>
        </p:nvSpPr>
        <p:spPr>
          <a:xfrm>
            <a:off x="357188" y="1675209"/>
            <a:ext cx="4125516" cy="982266"/>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6"/>
          <p:cNvSpPr/>
          <p:nvPr/>
        </p:nvSpPr>
        <p:spPr>
          <a:xfrm>
            <a:off x="357188" y="1675209"/>
            <a:ext cx="21431" cy="982266"/>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6"/>
          <p:cNvSpPr/>
          <p:nvPr/>
        </p:nvSpPr>
        <p:spPr>
          <a:xfrm>
            <a:off x="442913" y="1687782"/>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800" b="1" i="0" u="none" strike="noStrike" cap="none">
                <a:solidFill>
                  <a:srgbClr val="00FF41"/>
                </a:solidFill>
                <a:latin typeface="Calibri"/>
                <a:ea typeface="Calibri"/>
                <a:cs typeface="Calibri"/>
                <a:sym typeface="Calibri"/>
              </a:rPr>
              <a:t>VULNERABLE PARAMETERS (6 TOTAL)</a:t>
            </a:r>
            <a:endParaRPr sz="800" b="0" i="0" u="none" strike="noStrike" cap="none">
              <a:solidFill>
                <a:schemeClr val="dk1"/>
              </a:solidFill>
              <a:latin typeface="Calibri"/>
              <a:ea typeface="Calibri"/>
              <a:cs typeface="Calibri"/>
              <a:sym typeface="Calibri"/>
            </a:endParaRPr>
          </a:p>
        </p:txBody>
      </p:sp>
      <p:sp>
        <p:nvSpPr>
          <p:cNvPr id="629" name="Google Shape;629;p16"/>
          <p:cNvSpPr/>
          <p:nvPr/>
        </p:nvSpPr>
        <p:spPr>
          <a:xfrm>
            <a:off x="442913" y="1934170"/>
            <a:ext cx="1955602" cy="183952"/>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6"/>
          <p:cNvSpPr/>
          <p:nvPr/>
        </p:nvSpPr>
        <p:spPr>
          <a:xfrm>
            <a:off x="442913" y="1883370"/>
            <a:ext cx="1955602" cy="263173"/>
          </a:xfrm>
          <a:prstGeom prst="rect">
            <a:avLst/>
          </a:prstGeom>
          <a:noFill/>
          <a:ln>
            <a:noFill/>
          </a:ln>
        </p:spPr>
        <p:txBody>
          <a:bodyPr spcFirstLastPara="1" wrap="square" lIns="68050" tIns="42525" rIns="68050" bIns="42525" anchor="t" anchorCtr="0">
            <a:spAutoFit/>
          </a:bodyPr>
          <a:lstStyle/>
          <a:p>
            <a:pPr marL="0" marR="0" lvl="0" indent="0" algn="ctr" rtl="0">
              <a:lnSpc>
                <a:spcPct val="144329"/>
              </a:lnSpc>
              <a:spcBef>
                <a:spcPts val="0"/>
              </a:spcBef>
              <a:spcAft>
                <a:spcPts val="0"/>
              </a:spcAft>
              <a:buClr>
                <a:srgbClr val="00D4FF"/>
              </a:buClr>
              <a:buSzPts val="485"/>
              <a:buFont typeface="Calibri"/>
              <a:buNone/>
            </a:pPr>
            <a:r>
              <a:rPr lang="en-US" sz="800" b="1" i="0" u="none" strike="noStrike" cap="none" dirty="0">
                <a:solidFill>
                  <a:srgbClr val="00D4FF"/>
                </a:solidFill>
                <a:latin typeface="Calibri"/>
                <a:ea typeface="Calibri"/>
                <a:cs typeface="Calibri"/>
                <a:sym typeface="Calibri"/>
              </a:rPr>
              <a:t>error</a:t>
            </a:r>
            <a:endParaRPr sz="800" b="0" i="0" u="none" strike="noStrike" cap="none" dirty="0">
              <a:solidFill>
                <a:schemeClr val="dk1"/>
              </a:solidFill>
              <a:latin typeface="Calibri"/>
              <a:ea typeface="Calibri"/>
              <a:cs typeface="Calibri"/>
              <a:sym typeface="Calibri"/>
            </a:endParaRPr>
          </a:p>
        </p:txBody>
      </p:sp>
      <p:sp>
        <p:nvSpPr>
          <p:cNvPr id="631" name="Google Shape;631;p16"/>
          <p:cNvSpPr/>
          <p:nvPr/>
        </p:nvSpPr>
        <p:spPr>
          <a:xfrm>
            <a:off x="2441377" y="1934170"/>
            <a:ext cx="1955602" cy="183952"/>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6"/>
          <p:cNvSpPr/>
          <p:nvPr/>
        </p:nvSpPr>
        <p:spPr>
          <a:xfrm>
            <a:off x="2441377" y="1873210"/>
            <a:ext cx="1955602" cy="263173"/>
          </a:xfrm>
          <a:prstGeom prst="rect">
            <a:avLst/>
          </a:prstGeom>
          <a:noFill/>
          <a:ln>
            <a:noFill/>
          </a:ln>
        </p:spPr>
        <p:txBody>
          <a:bodyPr spcFirstLastPara="1" wrap="square" lIns="68050" tIns="42525" rIns="68050" bIns="42525" anchor="t" anchorCtr="0">
            <a:spAutoFit/>
          </a:bodyPr>
          <a:lstStyle/>
          <a:p>
            <a:pPr marL="0" marR="0" lvl="0" indent="0" algn="ctr" rtl="0">
              <a:lnSpc>
                <a:spcPct val="144329"/>
              </a:lnSpc>
              <a:spcBef>
                <a:spcPts val="0"/>
              </a:spcBef>
              <a:spcAft>
                <a:spcPts val="0"/>
              </a:spcAft>
              <a:buClr>
                <a:srgbClr val="00D4FF"/>
              </a:buClr>
              <a:buSzPts val="485"/>
              <a:buFont typeface="Calibri"/>
              <a:buNone/>
            </a:pPr>
            <a:r>
              <a:rPr lang="en-US" sz="800" b="1" i="0" u="none" strike="noStrike" cap="none" dirty="0">
                <a:solidFill>
                  <a:srgbClr val="00D4FF"/>
                </a:solidFill>
                <a:latin typeface="Calibri"/>
                <a:ea typeface="Calibri"/>
                <a:cs typeface="Calibri"/>
                <a:sym typeface="Calibri"/>
              </a:rPr>
              <a:t>q</a:t>
            </a:r>
            <a:endParaRPr sz="800" b="0" i="0" u="none" strike="noStrike" cap="none" dirty="0">
              <a:solidFill>
                <a:schemeClr val="dk1"/>
              </a:solidFill>
              <a:latin typeface="Calibri"/>
              <a:ea typeface="Calibri"/>
              <a:cs typeface="Calibri"/>
              <a:sym typeface="Calibri"/>
            </a:endParaRPr>
          </a:p>
        </p:txBody>
      </p:sp>
      <p:sp>
        <p:nvSpPr>
          <p:cNvPr id="633" name="Google Shape;633;p16"/>
          <p:cNvSpPr/>
          <p:nvPr/>
        </p:nvSpPr>
        <p:spPr>
          <a:xfrm>
            <a:off x="442913" y="2146697"/>
            <a:ext cx="1955602" cy="183952"/>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6"/>
          <p:cNvSpPr/>
          <p:nvPr/>
        </p:nvSpPr>
        <p:spPr>
          <a:xfrm>
            <a:off x="442913" y="2098437"/>
            <a:ext cx="1955602" cy="263173"/>
          </a:xfrm>
          <a:prstGeom prst="rect">
            <a:avLst/>
          </a:prstGeom>
          <a:noFill/>
          <a:ln>
            <a:noFill/>
          </a:ln>
        </p:spPr>
        <p:txBody>
          <a:bodyPr spcFirstLastPara="1" wrap="square" lIns="68050" tIns="42525" rIns="68050" bIns="42525" anchor="t" anchorCtr="0">
            <a:spAutoFit/>
          </a:bodyPr>
          <a:lstStyle/>
          <a:p>
            <a:pPr marL="0" marR="0" lvl="0" indent="0" algn="ctr" rtl="0">
              <a:lnSpc>
                <a:spcPct val="144329"/>
              </a:lnSpc>
              <a:spcBef>
                <a:spcPts val="0"/>
              </a:spcBef>
              <a:spcAft>
                <a:spcPts val="0"/>
              </a:spcAft>
              <a:buClr>
                <a:srgbClr val="00D4FF"/>
              </a:buClr>
              <a:buSzPts val="485"/>
              <a:buFont typeface="Calibri"/>
              <a:buNone/>
            </a:pPr>
            <a:r>
              <a:rPr lang="en-US" sz="800" b="1" i="0" u="none" strike="noStrike" cap="none" dirty="0">
                <a:solidFill>
                  <a:srgbClr val="00D4FF"/>
                </a:solidFill>
                <a:latin typeface="Calibri"/>
                <a:ea typeface="Calibri"/>
                <a:cs typeface="Calibri"/>
                <a:sym typeface="Calibri"/>
              </a:rPr>
              <a:t>id</a:t>
            </a:r>
            <a:endParaRPr sz="800" b="0" i="0" u="none" strike="noStrike" cap="none" dirty="0">
              <a:solidFill>
                <a:schemeClr val="dk1"/>
              </a:solidFill>
              <a:latin typeface="Calibri"/>
              <a:ea typeface="Calibri"/>
              <a:cs typeface="Calibri"/>
              <a:sym typeface="Calibri"/>
            </a:endParaRPr>
          </a:p>
        </p:txBody>
      </p:sp>
      <p:sp>
        <p:nvSpPr>
          <p:cNvPr id="635" name="Google Shape;635;p16"/>
          <p:cNvSpPr/>
          <p:nvPr/>
        </p:nvSpPr>
        <p:spPr>
          <a:xfrm>
            <a:off x="2441377" y="2146697"/>
            <a:ext cx="1955602" cy="183952"/>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6"/>
          <p:cNvSpPr/>
          <p:nvPr/>
        </p:nvSpPr>
        <p:spPr>
          <a:xfrm>
            <a:off x="2441377" y="2093357"/>
            <a:ext cx="1955602" cy="263173"/>
          </a:xfrm>
          <a:prstGeom prst="rect">
            <a:avLst/>
          </a:prstGeom>
          <a:noFill/>
          <a:ln>
            <a:noFill/>
          </a:ln>
        </p:spPr>
        <p:txBody>
          <a:bodyPr spcFirstLastPara="1" wrap="square" lIns="68050" tIns="42525" rIns="68050" bIns="42525" anchor="t" anchorCtr="0">
            <a:spAutoFit/>
          </a:bodyPr>
          <a:lstStyle/>
          <a:p>
            <a:pPr marL="0" marR="0" lvl="0" indent="0" algn="ctr" rtl="0">
              <a:lnSpc>
                <a:spcPct val="144329"/>
              </a:lnSpc>
              <a:spcBef>
                <a:spcPts val="0"/>
              </a:spcBef>
              <a:spcAft>
                <a:spcPts val="0"/>
              </a:spcAft>
              <a:buClr>
                <a:srgbClr val="00D4FF"/>
              </a:buClr>
              <a:buSzPts val="485"/>
              <a:buFont typeface="Calibri"/>
              <a:buNone/>
            </a:pPr>
            <a:r>
              <a:rPr lang="en-US" sz="800" b="1" i="0" u="none" strike="noStrike" cap="none" dirty="0">
                <a:solidFill>
                  <a:srgbClr val="00D4FF"/>
                </a:solidFill>
                <a:latin typeface="Calibri"/>
                <a:ea typeface="Calibri"/>
                <a:cs typeface="Calibri"/>
                <a:sym typeface="Calibri"/>
              </a:rPr>
              <a:t>auth</a:t>
            </a:r>
            <a:endParaRPr sz="800" b="0" i="0" u="none" strike="noStrike" cap="none" dirty="0">
              <a:solidFill>
                <a:schemeClr val="dk1"/>
              </a:solidFill>
              <a:latin typeface="Calibri"/>
              <a:ea typeface="Calibri"/>
              <a:cs typeface="Calibri"/>
              <a:sym typeface="Calibri"/>
            </a:endParaRPr>
          </a:p>
        </p:txBody>
      </p:sp>
      <p:sp>
        <p:nvSpPr>
          <p:cNvPr id="637" name="Google Shape;637;p16"/>
          <p:cNvSpPr/>
          <p:nvPr/>
        </p:nvSpPr>
        <p:spPr>
          <a:xfrm>
            <a:off x="442913" y="2359223"/>
            <a:ext cx="1955602" cy="183952"/>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6"/>
          <p:cNvSpPr/>
          <p:nvPr/>
        </p:nvSpPr>
        <p:spPr>
          <a:xfrm>
            <a:off x="442913" y="2303343"/>
            <a:ext cx="1955602" cy="263173"/>
          </a:xfrm>
          <a:prstGeom prst="rect">
            <a:avLst/>
          </a:prstGeom>
          <a:noFill/>
          <a:ln>
            <a:noFill/>
          </a:ln>
        </p:spPr>
        <p:txBody>
          <a:bodyPr spcFirstLastPara="1" wrap="square" lIns="68050" tIns="42525" rIns="68050" bIns="42525" anchor="t" anchorCtr="0">
            <a:spAutoFit/>
          </a:bodyPr>
          <a:lstStyle/>
          <a:p>
            <a:pPr marL="0" marR="0" lvl="0" indent="0" algn="ctr" rtl="0">
              <a:lnSpc>
                <a:spcPct val="144329"/>
              </a:lnSpc>
              <a:spcBef>
                <a:spcPts val="0"/>
              </a:spcBef>
              <a:spcAft>
                <a:spcPts val="0"/>
              </a:spcAft>
              <a:buClr>
                <a:srgbClr val="00D4FF"/>
              </a:buClr>
              <a:buSzPts val="485"/>
              <a:buFont typeface="Calibri"/>
              <a:buNone/>
            </a:pPr>
            <a:r>
              <a:rPr lang="en-US" sz="800" b="1" i="0" u="none" strike="noStrike" cap="none" dirty="0" err="1">
                <a:solidFill>
                  <a:srgbClr val="00D4FF"/>
                </a:solidFill>
                <a:latin typeface="Calibri"/>
                <a:ea typeface="Calibri"/>
                <a:cs typeface="Calibri"/>
                <a:sym typeface="Calibri"/>
              </a:rPr>
              <a:t>textarea</a:t>
            </a:r>
            <a:endParaRPr sz="800" b="0" i="0" u="none" strike="noStrike" cap="none" dirty="0">
              <a:solidFill>
                <a:schemeClr val="dk1"/>
              </a:solidFill>
              <a:latin typeface="Calibri"/>
              <a:ea typeface="Calibri"/>
              <a:cs typeface="Calibri"/>
              <a:sym typeface="Calibri"/>
            </a:endParaRPr>
          </a:p>
        </p:txBody>
      </p:sp>
      <p:sp>
        <p:nvSpPr>
          <p:cNvPr id="639" name="Google Shape;639;p16"/>
          <p:cNvSpPr/>
          <p:nvPr/>
        </p:nvSpPr>
        <p:spPr>
          <a:xfrm>
            <a:off x="2441377" y="2359223"/>
            <a:ext cx="1955602" cy="183952"/>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6"/>
          <p:cNvSpPr/>
          <p:nvPr/>
        </p:nvSpPr>
        <p:spPr>
          <a:xfrm>
            <a:off x="2441377" y="2300803"/>
            <a:ext cx="1955602" cy="263173"/>
          </a:xfrm>
          <a:prstGeom prst="rect">
            <a:avLst/>
          </a:prstGeom>
          <a:noFill/>
          <a:ln>
            <a:noFill/>
          </a:ln>
        </p:spPr>
        <p:txBody>
          <a:bodyPr spcFirstLastPara="1" wrap="square" lIns="68050" tIns="42525" rIns="68050" bIns="42525" anchor="t" anchorCtr="0">
            <a:spAutoFit/>
          </a:bodyPr>
          <a:lstStyle/>
          <a:p>
            <a:pPr marL="0" marR="0" lvl="0" indent="0" algn="ctr" rtl="0">
              <a:lnSpc>
                <a:spcPct val="144329"/>
              </a:lnSpc>
              <a:spcBef>
                <a:spcPts val="0"/>
              </a:spcBef>
              <a:spcAft>
                <a:spcPts val="0"/>
              </a:spcAft>
              <a:buClr>
                <a:srgbClr val="00D4FF"/>
              </a:buClr>
              <a:buSzPts val="485"/>
              <a:buFont typeface="Calibri"/>
              <a:buNone/>
            </a:pPr>
            <a:r>
              <a:rPr lang="en-US" sz="800" b="1" i="0" u="none" strike="noStrike" cap="none" dirty="0">
                <a:solidFill>
                  <a:srgbClr val="00D4FF"/>
                </a:solidFill>
                <a:latin typeface="Calibri"/>
                <a:ea typeface="Calibri"/>
                <a:cs typeface="Calibri"/>
                <a:sym typeface="Calibri"/>
              </a:rPr>
              <a:t>path</a:t>
            </a:r>
            <a:endParaRPr sz="800" b="0" i="0" u="none" strike="noStrike" cap="none" dirty="0">
              <a:solidFill>
                <a:schemeClr val="dk1"/>
              </a:solidFill>
              <a:latin typeface="Calibri"/>
              <a:ea typeface="Calibri"/>
              <a:cs typeface="Calibri"/>
              <a:sym typeface="Calibri"/>
            </a:endParaRPr>
          </a:p>
        </p:txBody>
      </p:sp>
      <p:sp>
        <p:nvSpPr>
          <p:cNvPr id="641" name="Google Shape;641;p16"/>
          <p:cNvSpPr/>
          <p:nvPr/>
        </p:nvSpPr>
        <p:spPr>
          <a:xfrm>
            <a:off x="357188" y="2700338"/>
            <a:ext cx="4125516" cy="914400"/>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6"/>
          <p:cNvSpPr/>
          <p:nvPr/>
        </p:nvSpPr>
        <p:spPr>
          <a:xfrm>
            <a:off x="357188" y="2700338"/>
            <a:ext cx="21431" cy="9144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6"/>
          <p:cNvSpPr/>
          <p:nvPr/>
        </p:nvSpPr>
        <p:spPr>
          <a:xfrm>
            <a:off x="442913" y="2712911"/>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800" b="1" i="0" u="none" strike="noStrike" cap="none" dirty="0">
                <a:solidFill>
                  <a:srgbClr val="00FF41"/>
                </a:solidFill>
                <a:latin typeface="Calibri"/>
                <a:ea typeface="Calibri"/>
                <a:cs typeface="Calibri"/>
                <a:sym typeface="Calibri"/>
              </a:rPr>
              <a:t>PROOF OF CONCEPT (error parameter)</a:t>
            </a:r>
            <a:endParaRPr sz="800" b="0" i="0" u="none" strike="noStrike" cap="none" dirty="0">
              <a:solidFill>
                <a:schemeClr val="dk1"/>
              </a:solidFill>
              <a:latin typeface="Calibri"/>
              <a:ea typeface="Calibri"/>
              <a:cs typeface="Calibri"/>
              <a:sym typeface="Calibri"/>
            </a:endParaRPr>
          </a:p>
        </p:txBody>
      </p:sp>
      <p:sp>
        <p:nvSpPr>
          <p:cNvPr id="644" name="Google Shape;644;p16"/>
          <p:cNvSpPr/>
          <p:nvPr/>
        </p:nvSpPr>
        <p:spPr>
          <a:xfrm>
            <a:off x="442913" y="2880050"/>
            <a:ext cx="3954066" cy="198196"/>
          </a:xfrm>
          <a:prstGeom prst="rect">
            <a:avLst/>
          </a:prstGeom>
          <a:noFill/>
          <a:ln>
            <a:noFill/>
          </a:ln>
        </p:spPr>
        <p:txBody>
          <a:bodyPr spcFirstLastPara="1" wrap="square" lIns="0" tIns="0" rIns="0" bIns="0" anchor="t" anchorCtr="0">
            <a:spAutoFit/>
          </a:bodyPr>
          <a:lstStyle/>
          <a:p>
            <a:pPr marL="0" marR="0" lvl="0" indent="0" algn="l" rtl="0">
              <a:lnSpc>
                <a:spcPct val="161030"/>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Example URL with XSS payload in the error parameter:</a:t>
            </a:r>
            <a:endParaRPr sz="800" b="0" i="0" u="none" strike="noStrike" cap="none" dirty="0">
              <a:solidFill>
                <a:schemeClr val="dk1"/>
              </a:solidFill>
              <a:latin typeface="Calibri"/>
              <a:ea typeface="Calibri"/>
              <a:cs typeface="Calibri"/>
              <a:sym typeface="Calibri"/>
            </a:endParaRPr>
          </a:p>
        </p:txBody>
      </p:sp>
      <p:sp>
        <p:nvSpPr>
          <p:cNvPr id="645" name="Google Shape;645;p16"/>
          <p:cNvSpPr/>
          <p:nvPr/>
        </p:nvSpPr>
        <p:spPr>
          <a:xfrm>
            <a:off x="442913" y="3130748"/>
            <a:ext cx="3954066" cy="226814"/>
          </a:xfrm>
          <a:prstGeom prst="rect">
            <a:avLst/>
          </a:prstGeom>
          <a:solidFill>
            <a:srgbClr val="000000">
              <a:alpha val="4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6"/>
          <p:cNvSpPr/>
          <p:nvPr/>
        </p:nvSpPr>
        <p:spPr>
          <a:xfrm>
            <a:off x="442913" y="3088076"/>
            <a:ext cx="3954066" cy="304847"/>
          </a:xfrm>
          <a:prstGeom prst="rect">
            <a:avLst/>
          </a:prstGeom>
          <a:noFill/>
          <a:ln>
            <a:noFill/>
          </a:ln>
        </p:spPr>
        <p:txBody>
          <a:bodyPr spcFirstLastPara="1" wrap="square" lIns="68050" tIns="68050" rIns="68050" bIns="68050" anchor="t" anchorCtr="0">
            <a:spAutoFit/>
          </a:bodyPr>
          <a:lstStyle/>
          <a:p>
            <a:pPr marL="0" marR="0" lvl="0" indent="0" algn="l" rtl="0">
              <a:lnSpc>
                <a:spcPct val="135658"/>
              </a:lnSpc>
              <a:spcBef>
                <a:spcPts val="0"/>
              </a:spcBef>
              <a:spcAft>
                <a:spcPts val="0"/>
              </a:spcAft>
              <a:buClr>
                <a:srgbClr val="00D4FF"/>
              </a:buClr>
              <a:buSzPts val="516"/>
              <a:buFont typeface="Calibri"/>
              <a:buNone/>
            </a:pPr>
            <a:r>
              <a:rPr lang="en-US" sz="800" b="0" i="0" u="none" strike="noStrike" cap="none" dirty="0">
                <a:solidFill>
                  <a:srgbClr val="00D4FF"/>
                </a:solidFill>
                <a:latin typeface="Calibri"/>
                <a:ea typeface="Calibri"/>
                <a:cs typeface="Calibri"/>
                <a:sym typeface="Calibri"/>
              </a:rPr>
              <a:t>https://nahamstore.thm/?error=&lt;script&gt;alert('XSS')&lt;/script&gt;</a:t>
            </a:r>
            <a:endParaRPr sz="800" b="0" i="0" u="none" strike="noStrike" cap="none" dirty="0">
              <a:solidFill>
                <a:schemeClr val="dk1"/>
              </a:solidFill>
              <a:latin typeface="Calibri"/>
              <a:ea typeface="Calibri"/>
              <a:cs typeface="Calibri"/>
              <a:sym typeface="Calibri"/>
            </a:endParaRPr>
          </a:p>
        </p:txBody>
      </p:sp>
      <p:sp>
        <p:nvSpPr>
          <p:cNvPr id="647" name="Google Shape;647;p16"/>
          <p:cNvSpPr/>
          <p:nvPr/>
        </p:nvSpPr>
        <p:spPr>
          <a:xfrm>
            <a:off x="442913" y="3386138"/>
            <a:ext cx="3954066" cy="198196"/>
          </a:xfrm>
          <a:prstGeom prst="rect">
            <a:avLst/>
          </a:prstGeom>
          <a:noFill/>
          <a:ln>
            <a:noFill/>
          </a:ln>
        </p:spPr>
        <p:txBody>
          <a:bodyPr spcFirstLastPara="1" wrap="square" lIns="0" tIns="0" rIns="0" bIns="0" anchor="t" anchorCtr="0">
            <a:spAutoFit/>
          </a:bodyPr>
          <a:lstStyle/>
          <a:p>
            <a:pPr marL="0" marR="0" lvl="0" indent="0" algn="l" rtl="0">
              <a:lnSpc>
                <a:spcPct val="161030"/>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The JavaScript payload executes in the victim's browser when the link is visited.</a:t>
            </a:r>
            <a:endParaRPr sz="800" b="0" i="0" u="none" strike="noStrike" cap="none" dirty="0">
              <a:solidFill>
                <a:schemeClr val="dk1"/>
              </a:solidFill>
              <a:latin typeface="Calibri"/>
              <a:ea typeface="Calibri"/>
              <a:cs typeface="Calibri"/>
              <a:sym typeface="Calibri"/>
            </a:endParaRPr>
          </a:p>
        </p:txBody>
      </p:sp>
      <p:sp>
        <p:nvSpPr>
          <p:cNvPr id="648" name="Google Shape;648;p16"/>
          <p:cNvSpPr/>
          <p:nvPr/>
        </p:nvSpPr>
        <p:spPr>
          <a:xfrm>
            <a:off x="4661297" y="730448"/>
            <a:ext cx="4125516" cy="4163020"/>
          </a:xfrm>
          <a:prstGeom prst="rect">
            <a:avLst/>
          </a:prstGeom>
          <a:solidFill>
            <a:srgbClr val="00FF41">
              <a:alpha val="4705"/>
            </a:srgbClr>
          </a:solidFill>
          <a:ln w="18275" cap="flat" cmpd="sng">
            <a:solidFill>
              <a:srgbClr val="00D4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6"/>
          <p:cNvSpPr/>
          <p:nvPr/>
        </p:nvSpPr>
        <p:spPr>
          <a:xfrm>
            <a:off x="5884748" y="2404765"/>
            <a:ext cx="1678586" cy="408980"/>
          </a:xfrm>
          <a:prstGeom prst="rect">
            <a:avLst/>
          </a:prstGeom>
          <a:noFill/>
          <a:ln>
            <a:noFill/>
          </a:ln>
        </p:spPr>
        <p:txBody>
          <a:bodyPr spcFirstLastPara="1" wrap="square" lIns="0" tIns="0" rIns="0" bIns="0" anchor="t" anchorCtr="0">
            <a:spAutoFit/>
          </a:bodyPr>
          <a:lstStyle/>
          <a:p>
            <a:pPr marL="0" marR="0" lvl="0" indent="0" algn="ctr" rtl="0">
              <a:lnSpc>
                <a:spcPct val="124113"/>
              </a:lnSpc>
              <a:spcBef>
                <a:spcPts val="0"/>
              </a:spcBef>
              <a:spcAft>
                <a:spcPts val="0"/>
              </a:spcAft>
              <a:buClr>
                <a:srgbClr val="00D4FF"/>
              </a:buClr>
              <a:buSzPts val="2256"/>
              <a:buFont typeface="Calibri"/>
              <a:buNone/>
            </a:pPr>
            <a:r>
              <a:rPr lang="en-US" sz="2256" b="0" i="0" u="none" strike="noStrike" cap="none">
                <a:solidFill>
                  <a:srgbClr val="00D4FF"/>
                </a:solidFill>
                <a:latin typeface="Calibri"/>
                <a:ea typeface="Calibri"/>
                <a:cs typeface="Calibri"/>
                <a:sym typeface="Calibri"/>
              </a:rPr>
              <a:t>⚡</a:t>
            </a:r>
            <a:endParaRPr sz="2256" b="0" i="0" u="none" strike="noStrike" cap="none">
              <a:solidFill>
                <a:schemeClr val="dk1"/>
              </a:solidFill>
              <a:latin typeface="Calibri"/>
              <a:ea typeface="Calibri"/>
              <a:cs typeface="Calibri"/>
              <a:sym typeface="Calibri"/>
            </a:endParaRPr>
          </a:p>
        </p:txBody>
      </p:sp>
      <p:sp>
        <p:nvSpPr>
          <p:cNvPr id="650" name="Google Shape;650;p16"/>
          <p:cNvSpPr/>
          <p:nvPr/>
        </p:nvSpPr>
        <p:spPr>
          <a:xfrm>
            <a:off x="5884748" y="2899470"/>
            <a:ext cx="1678586" cy="155377"/>
          </a:xfrm>
          <a:prstGeom prst="rect">
            <a:avLst/>
          </a:prstGeom>
          <a:noFill/>
          <a:ln>
            <a:noFill/>
          </a:ln>
        </p:spPr>
        <p:txBody>
          <a:bodyPr spcFirstLastPara="1" wrap="square" lIns="0" tIns="0" rIns="0" bIns="0" anchor="t" anchorCtr="0">
            <a:spAutoFit/>
          </a:bodyPr>
          <a:lstStyle/>
          <a:p>
            <a:pPr marL="0" marR="0" lvl="0" indent="0" algn="ctr" rtl="0">
              <a:lnSpc>
                <a:spcPct val="140306"/>
              </a:lnSpc>
              <a:spcBef>
                <a:spcPts val="0"/>
              </a:spcBef>
              <a:spcAft>
                <a:spcPts val="0"/>
              </a:spcAft>
              <a:buClr>
                <a:srgbClr val="00D4FF"/>
              </a:buClr>
              <a:buSzPts val="784"/>
              <a:buFont typeface="Calibri"/>
              <a:buNone/>
            </a:pPr>
            <a:r>
              <a:rPr lang="en-US" sz="784" b="1" i="0" u="none" strike="noStrike" cap="none">
                <a:solidFill>
                  <a:srgbClr val="00D4FF"/>
                </a:solidFill>
                <a:latin typeface="Calibri"/>
                <a:ea typeface="Calibri"/>
                <a:cs typeface="Calibri"/>
                <a:sym typeface="Calibri"/>
              </a:rPr>
              <a:t>Insert Screenshot Here</a:t>
            </a:r>
            <a:endParaRPr sz="784" b="0" i="0" u="none" strike="noStrike" cap="none">
              <a:solidFill>
                <a:schemeClr val="dk1"/>
              </a:solidFill>
              <a:latin typeface="Calibri"/>
              <a:ea typeface="Calibri"/>
              <a:cs typeface="Calibri"/>
              <a:sym typeface="Calibri"/>
            </a:endParaRPr>
          </a:p>
        </p:txBody>
      </p:sp>
      <p:sp>
        <p:nvSpPr>
          <p:cNvPr id="651" name="Google Shape;651;p16"/>
          <p:cNvSpPr/>
          <p:nvPr/>
        </p:nvSpPr>
        <p:spPr>
          <a:xfrm>
            <a:off x="5884748" y="3111996"/>
            <a:ext cx="1678586" cy="107156"/>
          </a:xfrm>
          <a:prstGeom prst="rect">
            <a:avLst/>
          </a:prstGeom>
          <a:noFill/>
          <a:ln>
            <a:noFill/>
          </a:ln>
        </p:spPr>
        <p:txBody>
          <a:bodyPr spcFirstLastPara="1" wrap="square" lIns="0" tIns="0" rIns="0" bIns="0" anchor="t" anchorCtr="0">
            <a:spAutoFit/>
          </a:bodyPr>
          <a:lstStyle/>
          <a:p>
            <a:pPr marL="0" marR="0" lvl="0" indent="0" algn="ctr" rtl="0">
              <a:lnSpc>
                <a:spcPct val="123239"/>
              </a:lnSpc>
              <a:spcBef>
                <a:spcPts val="0"/>
              </a:spcBef>
              <a:spcAft>
                <a:spcPts val="0"/>
              </a:spcAft>
              <a:buClr>
                <a:srgbClr val="00FF41"/>
              </a:buClr>
              <a:buSzPts val="568"/>
              <a:buFont typeface="Calibri"/>
              <a:buNone/>
            </a:pPr>
            <a:r>
              <a:rPr lang="en-US" sz="568" b="0" i="0" u="none" strike="noStrike" cap="none">
                <a:solidFill>
                  <a:srgbClr val="00FF41"/>
                </a:solidFill>
                <a:latin typeface="Calibri"/>
                <a:ea typeface="Calibri"/>
                <a:cs typeface="Calibri"/>
                <a:sym typeface="Calibri"/>
              </a:rPr>
              <a:t>Reflected XSS Payload Execution Evidence</a:t>
            </a:r>
            <a:endParaRPr sz="568" b="0" i="0" u="none" strike="noStrike" cap="none">
              <a:solidFill>
                <a:schemeClr val="dk1"/>
              </a:solidFill>
              <a:latin typeface="Calibri"/>
              <a:ea typeface="Calibri"/>
              <a:cs typeface="Calibri"/>
              <a:sym typeface="Calibri"/>
            </a:endParaRPr>
          </a:p>
        </p:txBody>
      </p:sp>
      <p:sp>
        <p:nvSpPr>
          <p:cNvPr id="652" name="Google Shape;652;p16"/>
          <p:cNvSpPr/>
          <p:nvPr/>
        </p:nvSpPr>
        <p:spPr>
          <a:xfrm>
            <a:off x="4747022" y="4645223"/>
            <a:ext cx="3954066" cy="16252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6"/>
          <p:cNvSpPr/>
          <p:nvPr/>
        </p:nvSpPr>
        <p:spPr>
          <a:xfrm>
            <a:off x="4747022" y="4645223"/>
            <a:ext cx="3954066" cy="7144"/>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6"/>
          <p:cNvSpPr/>
          <p:nvPr/>
        </p:nvSpPr>
        <p:spPr>
          <a:xfrm>
            <a:off x="4747022" y="4645223"/>
            <a:ext cx="3954066" cy="162520"/>
          </a:xfrm>
          <a:prstGeom prst="rect">
            <a:avLst/>
          </a:prstGeom>
          <a:noFill/>
          <a:ln>
            <a:noFill/>
          </a:ln>
        </p:spPr>
        <p:txBody>
          <a:bodyPr spcFirstLastPara="1" wrap="square" lIns="0" tIns="68050" rIns="0" bIns="0" anchor="t" anchorCtr="0">
            <a:spAutoFit/>
          </a:bodyPr>
          <a:lstStyle/>
          <a:p>
            <a:pPr marL="0" marR="0" lvl="0" indent="0" algn="ctr" rtl="0">
              <a:lnSpc>
                <a:spcPct val="135658"/>
              </a:lnSpc>
              <a:spcBef>
                <a:spcPts val="0"/>
              </a:spcBef>
              <a:spcAft>
                <a:spcPts val="0"/>
              </a:spcAft>
              <a:buClr>
                <a:srgbClr val="00D4FF"/>
              </a:buClr>
              <a:buSzPts val="516"/>
              <a:buFont typeface="Calibri"/>
              <a:buNone/>
            </a:pPr>
            <a:r>
              <a:rPr lang="en-US" sz="516" b="0" i="1" u="none" strike="noStrike" cap="none">
                <a:solidFill>
                  <a:srgbClr val="00D4FF"/>
                </a:solidFill>
                <a:latin typeface="Calibri"/>
                <a:ea typeface="Calibri"/>
                <a:cs typeface="Calibri"/>
                <a:sym typeface="Calibri"/>
              </a:rPr>
              <a:t>See next slide for impact analysis and recommendations</a:t>
            </a:r>
            <a:endParaRPr sz="516" b="0" i="0" u="none" strike="noStrike" cap="none">
              <a:solidFill>
                <a:schemeClr val="dk1"/>
              </a:solidFill>
              <a:latin typeface="Calibri"/>
              <a:ea typeface="Calibri"/>
              <a:cs typeface="Calibri"/>
              <a:sym typeface="Calibri"/>
            </a:endParaRPr>
          </a:p>
        </p:txBody>
      </p:sp>
      <p:pic>
        <p:nvPicPr>
          <p:cNvPr id="655" name="Google Shape;655;p16"/>
          <p:cNvPicPr preferRelativeResize="0"/>
          <p:nvPr/>
        </p:nvPicPr>
        <p:blipFill>
          <a:blip r:embed="rId4"/>
          <a:srcRect/>
          <a:stretch/>
        </p:blipFill>
        <p:spPr>
          <a:xfrm>
            <a:off x="4799225" y="860039"/>
            <a:ext cx="3849626" cy="3695887"/>
          </a:xfrm>
          <a:prstGeom prst="rect">
            <a:avLst/>
          </a:prstGeom>
          <a:solidFill>
            <a:srgbClr val="00FF41">
              <a:alpha val="4710"/>
            </a:srgbClr>
          </a:solidFill>
          <a:ln w="18275" cap="flat" cmpd="sng">
            <a:solidFill>
              <a:srgbClr val="00D4FF"/>
            </a:solidFill>
            <a:prstDash val="dash"/>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pic>
        <p:nvPicPr>
          <p:cNvPr id="661" name="Google Shape;661;p17" descr="preencoded.png"/>
          <p:cNvPicPr preferRelativeResize="0"/>
          <p:nvPr/>
        </p:nvPicPr>
        <p:blipFill rotWithShape="1">
          <a:blip r:embed="rId3">
            <a:alphaModFix/>
          </a:blip>
          <a:srcRect/>
          <a:stretch/>
        </p:blipFill>
        <p:spPr>
          <a:xfrm>
            <a:off x="5270" y="0"/>
            <a:ext cx="9143996" cy="5310260"/>
          </a:xfrm>
          <a:prstGeom prst="rect">
            <a:avLst/>
          </a:prstGeom>
          <a:noFill/>
          <a:ln>
            <a:noFill/>
          </a:ln>
        </p:spPr>
      </p:pic>
      <p:sp>
        <p:nvSpPr>
          <p:cNvPr id="662" name="Google Shape;662;p17"/>
          <p:cNvSpPr/>
          <p:nvPr/>
        </p:nvSpPr>
        <p:spPr>
          <a:xfrm>
            <a:off x="357175" y="92725"/>
            <a:ext cx="8429700" cy="3288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7"/>
          <p:cNvSpPr/>
          <p:nvPr/>
        </p:nvSpPr>
        <p:spPr>
          <a:xfrm>
            <a:off x="357175" y="407570"/>
            <a:ext cx="8429700" cy="141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7"/>
          <p:cNvSpPr/>
          <p:nvPr/>
        </p:nvSpPr>
        <p:spPr>
          <a:xfrm>
            <a:off x="357175" y="103161"/>
            <a:ext cx="447000" cy="2244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7"/>
          <p:cNvSpPr/>
          <p:nvPr/>
        </p:nvSpPr>
        <p:spPr>
          <a:xfrm>
            <a:off x="342306" y="58557"/>
            <a:ext cx="661303"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LOW</a:t>
            </a:r>
            <a:endParaRPr sz="800" b="0" i="0" u="none" strike="noStrike" cap="none" dirty="0">
              <a:solidFill>
                <a:schemeClr val="dk1"/>
              </a:solidFill>
              <a:latin typeface="Calibri"/>
              <a:ea typeface="Calibri"/>
              <a:cs typeface="Calibri"/>
              <a:sym typeface="Calibri"/>
            </a:endParaRPr>
          </a:p>
        </p:txBody>
      </p:sp>
      <p:sp>
        <p:nvSpPr>
          <p:cNvPr id="666" name="Google Shape;666;p17"/>
          <p:cNvSpPr/>
          <p:nvPr/>
        </p:nvSpPr>
        <p:spPr>
          <a:xfrm>
            <a:off x="947092" y="54625"/>
            <a:ext cx="7839600" cy="299441"/>
          </a:xfrm>
          <a:prstGeom prst="rect">
            <a:avLst/>
          </a:prstGeom>
          <a:noFill/>
          <a:ln>
            <a:noFill/>
          </a:ln>
        </p:spPr>
        <p:txBody>
          <a:bodyPr spcFirstLastPara="1" wrap="square" lIns="0" tIns="0" rIns="0" bIns="0" anchor="t" anchorCtr="0">
            <a:spAutoFit/>
          </a:bodyPr>
          <a:lstStyle/>
          <a:p>
            <a:pPr marL="0" marR="0" lvl="0" indent="0" algn="l" rtl="0">
              <a:lnSpc>
                <a:spcPct val="138996"/>
              </a:lnSpc>
              <a:spcBef>
                <a:spcPts val="0"/>
              </a:spcBef>
              <a:spcAft>
                <a:spcPts val="0"/>
              </a:spcAft>
              <a:buClr>
                <a:srgbClr val="00D4FF"/>
              </a:buClr>
              <a:buSzPts val="1295"/>
              <a:buFont typeface="Calibri"/>
              <a:buNone/>
            </a:pPr>
            <a:r>
              <a:rPr lang="en-US" b="1" i="0" u="none" strike="noStrike" cap="none" dirty="0">
                <a:solidFill>
                  <a:srgbClr val="00D4FF"/>
                </a:solidFill>
                <a:latin typeface="Calibri"/>
                <a:ea typeface="Calibri"/>
                <a:cs typeface="Calibri"/>
                <a:sym typeface="Calibri"/>
              </a:rPr>
              <a:t>Reflected XSS (Continued) - Remediation &amp; Prevention</a:t>
            </a:r>
            <a:endParaRPr b="0" i="0" u="none" strike="noStrike" cap="none" dirty="0">
              <a:solidFill>
                <a:schemeClr val="dk1"/>
              </a:solidFill>
              <a:latin typeface="Calibri"/>
              <a:ea typeface="Calibri"/>
              <a:cs typeface="Calibri"/>
              <a:sym typeface="Calibri"/>
            </a:endParaRPr>
          </a:p>
        </p:txBody>
      </p:sp>
      <p:sp>
        <p:nvSpPr>
          <p:cNvPr id="667" name="Google Shape;667;p17"/>
          <p:cNvSpPr/>
          <p:nvPr/>
        </p:nvSpPr>
        <p:spPr>
          <a:xfrm>
            <a:off x="357175" y="511939"/>
            <a:ext cx="8429700" cy="1153800"/>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7"/>
          <p:cNvSpPr/>
          <p:nvPr/>
        </p:nvSpPr>
        <p:spPr>
          <a:xfrm>
            <a:off x="357175" y="511939"/>
            <a:ext cx="21300" cy="11538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7"/>
          <p:cNvSpPr/>
          <p:nvPr/>
        </p:nvSpPr>
        <p:spPr>
          <a:xfrm>
            <a:off x="428612" y="512938"/>
            <a:ext cx="8286900"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FF3333"/>
              </a:buClr>
              <a:buSzPts val="584"/>
              <a:buFont typeface="Calibri"/>
              <a:buNone/>
            </a:pPr>
            <a:r>
              <a:rPr lang="en-US" sz="800" b="1" i="0" u="none" strike="noStrike" cap="none" dirty="0">
                <a:solidFill>
                  <a:srgbClr val="FF3333"/>
                </a:solidFill>
                <a:latin typeface="Calibri"/>
                <a:ea typeface="Calibri"/>
                <a:cs typeface="Calibri"/>
                <a:sym typeface="Calibri"/>
              </a:rPr>
              <a:t>Detailed Impact Analysis</a:t>
            </a:r>
            <a:endParaRPr sz="800" b="0" i="0" u="none" strike="noStrike" cap="none" dirty="0">
              <a:solidFill>
                <a:schemeClr val="dk1"/>
              </a:solidFill>
              <a:latin typeface="Calibri"/>
              <a:ea typeface="Calibri"/>
              <a:cs typeface="Calibri"/>
              <a:sym typeface="Calibri"/>
            </a:endParaRPr>
          </a:p>
        </p:txBody>
      </p:sp>
      <p:sp>
        <p:nvSpPr>
          <p:cNvPr id="670" name="Google Shape;670;p17"/>
          <p:cNvSpPr/>
          <p:nvPr/>
        </p:nvSpPr>
        <p:spPr>
          <a:xfrm>
            <a:off x="542912" y="732853"/>
            <a:ext cx="768900" cy="189604"/>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E0E0E0"/>
              </a:buClr>
              <a:buSzPts val="584"/>
              <a:buFont typeface="Calibri"/>
              <a:buNone/>
            </a:pPr>
            <a:r>
              <a:rPr lang="en-US" sz="800" b="1" i="0" u="none" strike="noStrike" cap="none" dirty="0">
                <a:solidFill>
                  <a:srgbClr val="E0E0E0"/>
                </a:solidFill>
                <a:latin typeface="Calibri"/>
                <a:ea typeface="Calibri"/>
                <a:cs typeface="Calibri"/>
                <a:sym typeface="Calibri"/>
              </a:rPr>
              <a:t>Session Hijacking:</a:t>
            </a:r>
            <a:endParaRPr sz="800" b="0" i="0" u="none" strike="noStrike" cap="none" dirty="0">
              <a:solidFill>
                <a:schemeClr val="dk1"/>
              </a:solidFill>
              <a:latin typeface="Calibri"/>
              <a:ea typeface="Calibri"/>
              <a:cs typeface="Calibri"/>
              <a:sym typeface="Calibri"/>
            </a:endParaRPr>
          </a:p>
        </p:txBody>
      </p:sp>
      <p:sp>
        <p:nvSpPr>
          <p:cNvPr id="671" name="Google Shape;671;p17"/>
          <p:cNvSpPr/>
          <p:nvPr/>
        </p:nvSpPr>
        <p:spPr>
          <a:xfrm>
            <a:off x="1430742" y="732853"/>
            <a:ext cx="4482378" cy="17851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Attacker steals session cookies to impersonate users and gain unauthorized access to accounts</a:t>
            </a:r>
            <a:endParaRPr sz="800" b="0" i="0" u="none" strike="noStrike" cap="none" dirty="0">
              <a:solidFill>
                <a:schemeClr val="dk1"/>
              </a:solidFill>
              <a:latin typeface="Calibri"/>
              <a:ea typeface="Calibri"/>
              <a:cs typeface="Calibri"/>
              <a:sym typeface="Calibri"/>
            </a:endParaRPr>
          </a:p>
        </p:txBody>
      </p:sp>
      <p:sp>
        <p:nvSpPr>
          <p:cNvPr id="672" name="Google Shape;672;p17"/>
          <p:cNvSpPr/>
          <p:nvPr/>
        </p:nvSpPr>
        <p:spPr>
          <a:xfrm>
            <a:off x="542912" y="876169"/>
            <a:ext cx="743700" cy="189604"/>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E0E0E0"/>
              </a:buClr>
              <a:buSzPts val="584"/>
              <a:buFont typeface="Calibri"/>
              <a:buNone/>
            </a:pPr>
            <a:r>
              <a:rPr lang="en-US" sz="800" b="1" i="0" u="none" strike="noStrike" cap="none" dirty="0">
                <a:solidFill>
                  <a:srgbClr val="E0E0E0"/>
                </a:solidFill>
                <a:latin typeface="Calibri"/>
                <a:ea typeface="Calibri"/>
                <a:cs typeface="Calibri"/>
                <a:sym typeface="Calibri"/>
              </a:rPr>
              <a:t>Phishing Attacks:</a:t>
            </a:r>
            <a:endParaRPr sz="800" b="0" i="0" u="none" strike="noStrike" cap="none" dirty="0">
              <a:solidFill>
                <a:schemeClr val="dk1"/>
              </a:solidFill>
              <a:latin typeface="Calibri"/>
              <a:ea typeface="Calibri"/>
              <a:cs typeface="Calibri"/>
              <a:sym typeface="Calibri"/>
            </a:endParaRPr>
          </a:p>
        </p:txBody>
      </p:sp>
      <p:sp>
        <p:nvSpPr>
          <p:cNvPr id="673" name="Google Shape;673;p17"/>
          <p:cNvSpPr/>
          <p:nvPr/>
        </p:nvSpPr>
        <p:spPr>
          <a:xfrm>
            <a:off x="1437558" y="876169"/>
            <a:ext cx="4549479" cy="17851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Malicious scripts inject fake login forms or redirect users to attacker-controlled phishing sites</a:t>
            </a:r>
            <a:endParaRPr sz="800" b="0" i="0" u="none" strike="noStrike" cap="none" dirty="0">
              <a:solidFill>
                <a:schemeClr val="dk1"/>
              </a:solidFill>
              <a:latin typeface="Calibri"/>
              <a:ea typeface="Calibri"/>
              <a:cs typeface="Calibri"/>
              <a:sym typeface="Calibri"/>
            </a:endParaRPr>
          </a:p>
        </p:txBody>
      </p:sp>
      <p:sp>
        <p:nvSpPr>
          <p:cNvPr id="674" name="Google Shape;674;p17"/>
          <p:cNvSpPr/>
          <p:nvPr/>
        </p:nvSpPr>
        <p:spPr>
          <a:xfrm>
            <a:off x="542912" y="1019487"/>
            <a:ext cx="936300" cy="189604"/>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E0E0E0"/>
              </a:buClr>
              <a:buSzPts val="584"/>
              <a:buFont typeface="Calibri"/>
              <a:buNone/>
            </a:pPr>
            <a:r>
              <a:rPr lang="en-US" sz="800" b="1" i="0" u="none" strike="noStrike" cap="none">
                <a:solidFill>
                  <a:srgbClr val="E0E0E0"/>
                </a:solidFill>
                <a:latin typeface="Calibri"/>
                <a:ea typeface="Calibri"/>
                <a:cs typeface="Calibri"/>
                <a:sym typeface="Calibri"/>
              </a:rPr>
              <a:t>Malware Distribution:</a:t>
            </a:r>
            <a:endParaRPr sz="800" b="0" i="0" u="none" strike="noStrike" cap="none">
              <a:solidFill>
                <a:schemeClr val="dk1"/>
              </a:solidFill>
              <a:latin typeface="Calibri"/>
              <a:ea typeface="Calibri"/>
              <a:cs typeface="Calibri"/>
              <a:sym typeface="Calibri"/>
            </a:endParaRPr>
          </a:p>
        </p:txBody>
      </p:sp>
      <p:sp>
        <p:nvSpPr>
          <p:cNvPr id="675" name="Google Shape;675;p17"/>
          <p:cNvSpPr/>
          <p:nvPr/>
        </p:nvSpPr>
        <p:spPr>
          <a:xfrm>
            <a:off x="1638142" y="1019487"/>
            <a:ext cx="3893901" cy="17851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Injected scripts download and execute malware, leading to system compromise</a:t>
            </a:r>
            <a:endParaRPr sz="800" b="0" i="0" u="none" strike="noStrike" cap="none" dirty="0">
              <a:solidFill>
                <a:schemeClr val="dk1"/>
              </a:solidFill>
              <a:latin typeface="Calibri"/>
              <a:ea typeface="Calibri"/>
              <a:cs typeface="Calibri"/>
              <a:sym typeface="Calibri"/>
            </a:endParaRPr>
          </a:p>
        </p:txBody>
      </p:sp>
      <p:sp>
        <p:nvSpPr>
          <p:cNvPr id="676" name="Google Shape;676;p17"/>
          <p:cNvSpPr/>
          <p:nvPr/>
        </p:nvSpPr>
        <p:spPr>
          <a:xfrm>
            <a:off x="542912" y="1162803"/>
            <a:ext cx="963900" cy="189604"/>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E0E0E0"/>
              </a:buClr>
              <a:buSzPts val="584"/>
              <a:buFont typeface="Calibri"/>
              <a:buNone/>
            </a:pPr>
            <a:r>
              <a:rPr lang="en-US" sz="800" b="1" i="0" u="none" strike="noStrike" cap="none" dirty="0">
                <a:solidFill>
                  <a:srgbClr val="E0E0E0"/>
                </a:solidFill>
                <a:latin typeface="Calibri"/>
                <a:ea typeface="Calibri"/>
                <a:cs typeface="Calibri"/>
                <a:sym typeface="Calibri"/>
              </a:rPr>
              <a:t>Credential Harvesting:</a:t>
            </a:r>
            <a:endParaRPr sz="800" b="0" i="0" u="none" strike="noStrike" cap="none" dirty="0">
              <a:solidFill>
                <a:schemeClr val="dk1"/>
              </a:solidFill>
              <a:latin typeface="Calibri"/>
              <a:ea typeface="Calibri"/>
              <a:cs typeface="Calibri"/>
              <a:sym typeface="Calibri"/>
            </a:endParaRPr>
          </a:p>
        </p:txBody>
      </p:sp>
      <p:sp>
        <p:nvSpPr>
          <p:cNvPr id="677" name="Google Shape;677;p17"/>
          <p:cNvSpPr/>
          <p:nvPr/>
        </p:nvSpPr>
        <p:spPr>
          <a:xfrm>
            <a:off x="1650609" y="1162803"/>
            <a:ext cx="4069230" cy="17851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Fake forms capture user credentials (usernames, passwords, payment information)</a:t>
            </a:r>
            <a:endParaRPr sz="800" b="0" i="0" u="none" strike="noStrike" cap="none" dirty="0">
              <a:solidFill>
                <a:schemeClr val="dk1"/>
              </a:solidFill>
              <a:latin typeface="Calibri"/>
              <a:ea typeface="Calibri"/>
              <a:cs typeface="Calibri"/>
              <a:sym typeface="Calibri"/>
            </a:endParaRPr>
          </a:p>
        </p:txBody>
      </p:sp>
      <p:sp>
        <p:nvSpPr>
          <p:cNvPr id="678" name="Google Shape;678;p17"/>
          <p:cNvSpPr/>
          <p:nvPr/>
        </p:nvSpPr>
        <p:spPr>
          <a:xfrm>
            <a:off x="542912" y="1306120"/>
            <a:ext cx="546600" cy="189604"/>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E0E0E0"/>
              </a:buClr>
              <a:buSzPts val="584"/>
              <a:buFont typeface="Calibri"/>
              <a:buNone/>
            </a:pPr>
            <a:r>
              <a:rPr lang="en-US" sz="800" b="1" i="0" u="none" strike="noStrike" cap="none" dirty="0">
                <a:solidFill>
                  <a:srgbClr val="E0E0E0"/>
                </a:solidFill>
                <a:latin typeface="Calibri"/>
                <a:ea typeface="Calibri"/>
                <a:cs typeface="Calibri"/>
                <a:sym typeface="Calibri"/>
              </a:rPr>
              <a:t>Defacement:</a:t>
            </a:r>
            <a:endParaRPr sz="800" b="0" i="0" u="none" strike="noStrike" cap="none" dirty="0">
              <a:solidFill>
                <a:schemeClr val="dk1"/>
              </a:solidFill>
              <a:latin typeface="Calibri"/>
              <a:ea typeface="Calibri"/>
              <a:cs typeface="Calibri"/>
              <a:sym typeface="Calibri"/>
            </a:endParaRPr>
          </a:p>
        </p:txBody>
      </p:sp>
      <p:sp>
        <p:nvSpPr>
          <p:cNvPr id="679" name="Google Shape;679;p17"/>
          <p:cNvSpPr/>
          <p:nvPr/>
        </p:nvSpPr>
        <p:spPr>
          <a:xfrm>
            <a:off x="1280388" y="1306120"/>
            <a:ext cx="3806781" cy="17851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Attacker modifies page content to display malicious messages or propaganda</a:t>
            </a:r>
            <a:endParaRPr sz="800" b="0" i="0" u="none" strike="noStrike" cap="none" dirty="0">
              <a:solidFill>
                <a:schemeClr val="dk1"/>
              </a:solidFill>
              <a:latin typeface="Calibri"/>
              <a:ea typeface="Calibri"/>
              <a:cs typeface="Calibri"/>
              <a:sym typeface="Calibri"/>
            </a:endParaRPr>
          </a:p>
        </p:txBody>
      </p:sp>
      <p:sp>
        <p:nvSpPr>
          <p:cNvPr id="680" name="Google Shape;680;p17"/>
          <p:cNvSpPr/>
          <p:nvPr/>
        </p:nvSpPr>
        <p:spPr>
          <a:xfrm>
            <a:off x="542912" y="1449436"/>
            <a:ext cx="881700" cy="189604"/>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E0E0E0"/>
              </a:buClr>
              <a:buSzPts val="584"/>
              <a:buFont typeface="Calibri"/>
              <a:buNone/>
            </a:pPr>
            <a:r>
              <a:rPr lang="en-US" sz="800" b="1" i="0" u="none" strike="noStrike" cap="none" dirty="0">
                <a:solidFill>
                  <a:srgbClr val="E0E0E0"/>
                </a:solidFill>
                <a:latin typeface="Calibri"/>
                <a:ea typeface="Calibri"/>
                <a:cs typeface="Calibri"/>
                <a:sym typeface="Calibri"/>
              </a:rPr>
              <a:t>User Impersonation:</a:t>
            </a:r>
            <a:endParaRPr sz="800" b="0" i="0" u="none" strike="noStrike" cap="none" dirty="0">
              <a:solidFill>
                <a:schemeClr val="dk1"/>
              </a:solidFill>
              <a:latin typeface="Calibri"/>
              <a:ea typeface="Calibri"/>
              <a:cs typeface="Calibri"/>
              <a:sym typeface="Calibri"/>
            </a:endParaRPr>
          </a:p>
        </p:txBody>
      </p:sp>
      <p:sp>
        <p:nvSpPr>
          <p:cNvPr id="681" name="Google Shape;681;p17"/>
          <p:cNvSpPr/>
          <p:nvPr/>
        </p:nvSpPr>
        <p:spPr>
          <a:xfrm>
            <a:off x="1573427" y="1449436"/>
            <a:ext cx="3728373" cy="17851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Attacker performs actions on behalf of the victim user within the application</a:t>
            </a:r>
            <a:endParaRPr sz="800" b="0" i="0" u="none" strike="noStrike" cap="none" dirty="0">
              <a:solidFill>
                <a:schemeClr val="dk1"/>
              </a:solidFill>
              <a:latin typeface="Calibri"/>
              <a:ea typeface="Calibri"/>
              <a:cs typeface="Calibri"/>
              <a:sym typeface="Calibri"/>
            </a:endParaRPr>
          </a:p>
        </p:txBody>
      </p:sp>
      <p:sp>
        <p:nvSpPr>
          <p:cNvPr id="682" name="Google Shape;682;p17"/>
          <p:cNvSpPr/>
          <p:nvPr/>
        </p:nvSpPr>
        <p:spPr>
          <a:xfrm>
            <a:off x="357175" y="1721475"/>
            <a:ext cx="8429700" cy="1153800"/>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7"/>
          <p:cNvSpPr/>
          <p:nvPr/>
        </p:nvSpPr>
        <p:spPr>
          <a:xfrm>
            <a:off x="357175" y="1721475"/>
            <a:ext cx="21300" cy="11538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7"/>
          <p:cNvSpPr/>
          <p:nvPr/>
        </p:nvSpPr>
        <p:spPr>
          <a:xfrm>
            <a:off x="428612" y="1722473"/>
            <a:ext cx="8286900"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800" b="1" i="0" u="none" strike="noStrike" cap="none" dirty="0">
                <a:solidFill>
                  <a:srgbClr val="00FF41"/>
                </a:solidFill>
                <a:latin typeface="Calibri"/>
                <a:ea typeface="Calibri"/>
                <a:cs typeface="Calibri"/>
                <a:sym typeface="Calibri"/>
              </a:rPr>
              <a:t>Comprehensive Remediation Strategy</a:t>
            </a:r>
            <a:endParaRPr sz="800" b="0" i="0" u="none" strike="noStrike" cap="none" dirty="0">
              <a:solidFill>
                <a:schemeClr val="dk1"/>
              </a:solidFill>
              <a:latin typeface="Calibri"/>
              <a:ea typeface="Calibri"/>
              <a:cs typeface="Calibri"/>
              <a:sym typeface="Calibri"/>
            </a:endParaRPr>
          </a:p>
        </p:txBody>
      </p:sp>
      <p:sp>
        <p:nvSpPr>
          <p:cNvPr id="685" name="Google Shape;685;p17"/>
          <p:cNvSpPr/>
          <p:nvPr/>
        </p:nvSpPr>
        <p:spPr>
          <a:xfrm>
            <a:off x="428612" y="1945867"/>
            <a:ext cx="85800" cy="108300"/>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00FF41"/>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686" name="Google Shape;686;p17"/>
          <p:cNvSpPr/>
          <p:nvPr/>
        </p:nvSpPr>
        <p:spPr>
          <a:xfrm>
            <a:off x="542912" y="1942388"/>
            <a:ext cx="7488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84"/>
              <a:buFont typeface="Calibri"/>
              <a:buNone/>
            </a:pPr>
            <a:r>
              <a:rPr lang="en-US" sz="800" b="1" i="0" u="none" strike="noStrike" cap="none" dirty="0">
                <a:solidFill>
                  <a:srgbClr val="E0E0E0"/>
                </a:solidFill>
                <a:latin typeface="Calibri"/>
                <a:ea typeface="Calibri"/>
                <a:cs typeface="Calibri"/>
                <a:sym typeface="Calibri"/>
              </a:rPr>
              <a:t>Output Encoding:</a:t>
            </a:r>
            <a:endParaRPr sz="800" b="0" i="0" u="none" strike="noStrike" cap="none" dirty="0">
              <a:solidFill>
                <a:schemeClr val="dk1"/>
              </a:solidFill>
              <a:latin typeface="Calibri"/>
              <a:ea typeface="Calibri"/>
              <a:cs typeface="Calibri"/>
              <a:sym typeface="Calibri"/>
            </a:endParaRPr>
          </a:p>
        </p:txBody>
      </p:sp>
      <p:sp>
        <p:nvSpPr>
          <p:cNvPr id="687" name="Google Shape;687;p17"/>
          <p:cNvSpPr/>
          <p:nvPr/>
        </p:nvSpPr>
        <p:spPr>
          <a:xfrm>
            <a:off x="1400079" y="1942388"/>
            <a:ext cx="4862022"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HTML-encode all user-supplied input before rendering (error, q, id, auth, </a:t>
            </a:r>
            <a:r>
              <a:rPr lang="en-US" sz="800" b="0" i="0" u="none" strike="noStrike" cap="none" dirty="0" err="1">
                <a:solidFill>
                  <a:srgbClr val="E0E0E0"/>
                </a:solidFill>
                <a:latin typeface="Calibri"/>
                <a:ea typeface="Calibri"/>
                <a:cs typeface="Calibri"/>
                <a:sym typeface="Calibri"/>
              </a:rPr>
              <a:t>textarea</a:t>
            </a:r>
            <a:r>
              <a:rPr lang="en-US" sz="800" b="0" i="0" u="none" strike="noStrike" cap="none" dirty="0">
                <a:solidFill>
                  <a:srgbClr val="E0E0E0"/>
                </a:solidFill>
                <a:latin typeface="Calibri"/>
                <a:ea typeface="Calibri"/>
                <a:cs typeface="Calibri"/>
                <a:sym typeface="Calibri"/>
              </a:rPr>
              <a:t>, path parameters)</a:t>
            </a:r>
            <a:endParaRPr sz="800" b="0" i="0" u="none" strike="noStrike" cap="none" dirty="0">
              <a:solidFill>
                <a:schemeClr val="dk1"/>
              </a:solidFill>
              <a:latin typeface="Calibri"/>
              <a:ea typeface="Calibri"/>
              <a:cs typeface="Calibri"/>
              <a:sym typeface="Calibri"/>
            </a:endParaRPr>
          </a:p>
        </p:txBody>
      </p:sp>
      <p:sp>
        <p:nvSpPr>
          <p:cNvPr id="688" name="Google Shape;688;p17"/>
          <p:cNvSpPr/>
          <p:nvPr/>
        </p:nvSpPr>
        <p:spPr>
          <a:xfrm>
            <a:off x="428612" y="2089184"/>
            <a:ext cx="85800" cy="108300"/>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00FF41"/>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689" name="Google Shape;689;p17"/>
          <p:cNvSpPr/>
          <p:nvPr/>
        </p:nvSpPr>
        <p:spPr>
          <a:xfrm>
            <a:off x="542912" y="2085705"/>
            <a:ext cx="12519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84"/>
              <a:buFont typeface="Calibri"/>
              <a:buNone/>
            </a:pPr>
            <a:r>
              <a:rPr lang="en-US" sz="800" b="1" i="0" u="none" strike="noStrike" cap="none" dirty="0">
                <a:solidFill>
                  <a:srgbClr val="E0E0E0"/>
                </a:solidFill>
                <a:latin typeface="Calibri"/>
                <a:ea typeface="Calibri"/>
                <a:cs typeface="Calibri"/>
                <a:sym typeface="Calibri"/>
              </a:rPr>
              <a:t>Content Security Policy (CSP):</a:t>
            </a:r>
            <a:endParaRPr sz="800" b="0" i="0" u="none" strike="noStrike" cap="none" dirty="0">
              <a:solidFill>
                <a:schemeClr val="dk1"/>
              </a:solidFill>
              <a:latin typeface="Calibri"/>
              <a:ea typeface="Calibri"/>
              <a:cs typeface="Calibri"/>
              <a:sym typeface="Calibri"/>
            </a:endParaRPr>
          </a:p>
        </p:txBody>
      </p:sp>
      <p:sp>
        <p:nvSpPr>
          <p:cNvPr id="690" name="Google Shape;690;p17"/>
          <p:cNvSpPr/>
          <p:nvPr/>
        </p:nvSpPr>
        <p:spPr>
          <a:xfrm>
            <a:off x="1943468" y="2085705"/>
            <a:ext cx="4398108"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Implement strict CSP headers to restrict inline script execution and external script sources</a:t>
            </a:r>
            <a:endParaRPr sz="800" b="0" i="0" u="none" strike="noStrike" cap="none" dirty="0">
              <a:solidFill>
                <a:schemeClr val="dk1"/>
              </a:solidFill>
              <a:latin typeface="Calibri"/>
              <a:ea typeface="Calibri"/>
              <a:cs typeface="Calibri"/>
              <a:sym typeface="Calibri"/>
            </a:endParaRPr>
          </a:p>
        </p:txBody>
      </p:sp>
      <p:sp>
        <p:nvSpPr>
          <p:cNvPr id="691" name="Google Shape;691;p17"/>
          <p:cNvSpPr/>
          <p:nvPr/>
        </p:nvSpPr>
        <p:spPr>
          <a:xfrm>
            <a:off x="542912" y="2229022"/>
            <a:ext cx="7209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84"/>
              <a:buFont typeface="Calibri"/>
              <a:buNone/>
            </a:pPr>
            <a:r>
              <a:rPr lang="en-US" sz="800" b="1" i="0" u="none" strike="noStrike" cap="none">
                <a:solidFill>
                  <a:srgbClr val="E0E0E0"/>
                </a:solidFill>
                <a:latin typeface="Calibri"/>
                <a:ea typeface="Calibri"/>
                <a:cs typeface="Calibri"/>
                <a:sym typeface="Calibri"/>
              </a:rPr>
              <a:t>Input Validation:</a:t>
            </a:r>
            <a:endParaRPr sz="800" b="0" i="0" u="none" strike="noStrike" cap="none">
              <a:solidFill>
                <a:schemeClr val="dk1"/>
              </a:solidFill>
              <a:latin typeface="Calibri"/>
              <a:ea typeface="Calibri"/>
              <a:cs typeface="Calibri"/>
              <a:sym typeface="Calibri"/>
            </a:endParaRPr>
          </a:p>
        </p:txBody>
      </p:sp>
      <p:sp>
        <p:nvSpPr>
          <p:cNvPr id="692" name="Google Shape;692;p17"/>
          <p:cNvSpPr/>
          <p:nvPr/>
        </p:nvSpPr>
        <p:spPr>
          <a:xfrm>
            <a:off x="1419710" y="2229022"/>
            <a:ext cx="4316796"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Validate all user inputs on the server-side to reject malicious payloads before processing</a:t>
            </a:r>
            <a:endParaRPr sz="800" b="0" i="0" u="none" strike="noStrike" cap="none">
              <a:solidFill>
                <a:schemeClr val="dk1"/>
              </a:solidFill>
              <a:latin typeface="Calibri"/>
              <a:ea typeface="Calibri"/>
              <a:cs typeface="Calibri"/>
              <a:sym typeface="Calibri"/>
            </a:endParaRPr>
          </a:p>
        </p:txBody>
      </p:sp>
      <p:sp>
        <p:nvSpPr>
          <p:cNvPr id="693" name="Google Shape;693;p17"/>
          <p:cNvSpPr/>
          <p:nvPr/>
        </p:nvSpPr>
        <p:spPr>
          <a:xfrm>
            <a:off x="428612" y="2375817"/>
            <a:ext cx="85800" cy="108300"/>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00FF41"/>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694" name="Google Shape;694;p17"/>
          <p:cNvSpPr/>
          <p:nvPr/>
        </p:nvSpPr>
        <p:spPr>
          <a:xfrm>
            <a:off x="542912" y="2372338"/>
            <a:ext cx="7722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84"/>
              <a:buFont typeface="Calibri"/>
              <a:buNone/>
            </a:pPr>
            <a:r>
              <a:rPr lang="en-US" sz="800" b="1" i="0" u="none" strike="noStrike" cap="none">
                <a:solidFill>
                  <a:srgbClr val="E0E0E0"/>
                </a:solidFill>
                <a:latin typeface="Calibri"/>
                <a:ea typeface="Calibri"/>
                <a:cs typeface="Calibri"/>
                <a:sym typeface="Calibri"/>
              </a:rPr>
              <a:t>Security Libraries:</a:t>
            </a:r>
            <a:endParaRPr sz="800" b="0" i="0" u="none" strike="noStrike" cap="none">
              <a:solidFill>
                <a:schemeClr val="dk1"/>
              </a:solidFill>
              <a:latin typeface="Calibri"/>
              <a:ea typeface="Calibri"/>
              <a:cs typeface="Calibri"/>
              <a:sym typeface="Calibri"/>
            </a:endParaRPr>
          </a:p>
        </p:txBody>
      </p:sp>
      <p:sp>
        <p:nvSpPr>
          <p:cNvPr id="695" name="Google Shape;695;p17"/>
          <p:cNvSpPr/>
          <p:nvPr/>
        </p:nvSpPr>
        <p:spPr>
          <a:xfrm>
            <a:off x="1425472" y="2372338"/>
            <a:ext cx="3926934"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Use </a:t>
            </a:r>
            <a:r>
              <a:rPr lang="en-US" sz="800" b="0" i="0" u="none" strike="noStrike" cap="none" dirty="0" err="1">
                <a:solidFill>
                  <a:srgbClr val="E0E0E0"/>
                </a:solidFill>
                <a:latin typeface="Calibri"/>
                <a:ea typeface="Calibri"/>
                <a:cs typeface="Calibri"/>
                <a:sym typeface="Calibri"/>
              </a:rPr>
              <a:t>DOMPurify</a:t>
            </a:r>
            <a:r>
              <a:rPr lang="en-US" sz="800" b="0" i="0" u="none" strike="noStrike" cap="none" dirty="0">
                <a:solidFill>
                  <a:srgbClr val="E0E0E0"/>
                </a:solidFill>
                <a:latin typeface="Calibri"/>
                <a:ea typeface="Calibri"/>
                <a:cs typeface="Calibri"/>
                <a:sym typeface="Calibri"/>
              </a:rPr>
              <a:t> or similar libraries for client-side sanitization of dynamic content</a:t>
            </a:r>
            <a:endParaRPr sz="800" b="0" i="0" u="none" strike="noStrike" cap="none" dirty="0">
              <a:solidFill>
                <a:schemeClr val="dk1"/>
              </a:solidFill>
              <a:latin typeface="Calibri"/>
              <a:ea typeface="Calibri"/>
              <a:cs typeface="Calibri"/>
              <a:sym typeface="Calibri"/>
            </a:endParaRPr>
          </a:p>
        </p:txBody>
      </p:sp>
      <p:sp>
        <p:nvSpPr>
          <p:cNvPr id="696" name="Google Shape;696;p17"/>
          <p:cNvSpPr/>
          <p:nvPr/>
        </p:nvSpPr>
        <p:spPr>
          <a:xfrm>
            <a:off x="542912" y="2515655"/>
            <a:ext cx="7797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84"/>
              <a:buFont typeface="Calibri"/>
              <a:buNone/>
            </a:pPr>
            <a:r>
              <a:rPr lang="en-US" sz="800" b="1" i="0" u="none" strike="noStrike" cap="none">
                <a:solidFill>
                  <a:srgbClr val="E0E0E0"/>
                </a:solidFill>
                <a:latin typeface="Calibri"/>
                <a:ea typeface="Calibri"/>
                <a:cs typeface="Calibri"/>
                <a:sym typeface="Calibri"/>
              </a:rPr>
              <a:t>Template Engines:</a:t>
            </a:r>
            <a:endParaRPr sz="800" b="0" i="0" u="none" strike="noStrike" cap="none">
              <a:solidFill>
                <a:schemeClr val="dk1"/>
              </a:solidFill>
              <a:latin typeface="Calibri"/>
              <a:ea typeface="Calibri"/>
              <a:cs typeface="Calibri"/>
              <a:sym typeface="Calibri"/>
            </a:endParaRPr>
          </a:p>
        </p:txBody>
      </p:sp>
      <p:sp>
        <p:nvSpPr>
          <p:cNvPr id="697" name="Google Shape;697;p17"/>
          <p:cNvSpPr/>
          <p:nvPr/>
        </p:nvSpPr>
        <p:spPr>
          <a:xfrm>
            <a:off x="1413278" y="2515655"/>
            <a:ext cx="4152357"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Use templating engines with auto-escape features to prevent injection vulnerabilities</a:t>
            </a:r>
            <a:endParaRPr sz="800" b="0" i="0" u="none" strike="noStrike" cap="none">
              <a:solidFill>
                <a:schemeClr val="dk1"/>
              </a:solidFill>
              <a:latin typeface="Calibri"/>
              <a:ea typeface="Calibri"/>
              <a:cs typeface="Calibri"/>
              <a:sym typeface="Calibri"/>
            </a:endParaRPr>
          </a:p>
        </p:txBody>
      </p:sp>
      <p:sp>
        <p:nvSpPr>
          <p:cNvPr id="698" name="Google Shape;698;p17"/>
          <p:cNvSpPr/>
          <p:nvPr/>
        </p:nvSpPr>
        <p:spPr>
          <a:xfrm>
            <a:off x="428612" y="2662451"/>
            <a:ext cx="85800" cy="108300"/>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00FF41"/>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699" name="Google Shape;699;p17"/>
          <p:cNvSpPr/>
          <p:nvPr/>
        </p:nvSpPr>
        <p:spPr>
          <a:xfrm>
            <a:off x="542912" y="2658972"/>
            <a:ext cx="7506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84"/>
              <a:buFont typeface="Calibri"/>
              <a:buNone/>
            </a:pPr>
            <a:r>
              <a:rPr lang="en-US" sz="800" b="1" i="0" u="none" strike="noStrike" cap="none">
                <a:solidFill>
                  <a:srgbClr val="E0E0E0"/>
                </a:solidFill>
                <a:latin typeface="Calibri"/>
                <a:ea typeface="Calibri"/>
                <a:cs typeface="Calibri"/>
                <a:sym typeface="Calibri"/>
              </a:rPr>
              <a:t>Security Headers:</a:t>
            </a:r>
            <a:endParaRPr sz="800" b="0" i="0" u="none" strike="noStrike" cap="none">
              <a:solidFill>
                <a:schemeClr val="dk1"/>
              </a:solidFill>
              <a:latin typeface="Calibri"/>
              <a:ea typeface="Calibri"/>
              <a:cs typeface="Calibri"/>
              <a:sym typeface="Calibri"/>
            </a:endParaRPr>
          </a:p>
        </p:txBody>
      </p:sp>
      <p:sp>
        <p:nvSpPr>
          <p:cNvPr id="700" name="Google Shape;700;p17"/>
          <p:cNvSpPr/>
          <p:nvPr/>
        </p:nvSpPr>
        <p:spPr>
          <a:xfrm>
            <a:off x="1438685" y="2658972"/>
            <a:ext cx="4438038"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Implement X-XSS-Protection and X-Content-Type-Options headers for additional protection</a:t>
            </a:r>
            <a:endParaRPr sz="800" b="0" i="0" u="none" strike="noStrike" cap="none">
              <a:solidFill>
                <a:schemeClr val="dk1"/>
              </a:solidFill>
              <a:latin typeface="Calibri"/>
              <a:ea typeface="Calibri"/>
              <a:cs typeface="Calibri"/>
              <a:sym typeface="Calibri"/>
            </a:endParaRPr>
          </a:p>
        </p:txBody>
      </p:sp>
      <p:sp>
        <p:nvSpPr>
          <p:cNvPr id="701" name="Google Shape;701;p17"/>
          <p:cNvSpPr/>
          <p:nvPr/>
        </p:nvSpPr>
        <p:spPr>
          <a:xfrm>
            <a:off x="357175" y="2931010"/>
            <a:ext cx="8429700" cy="1011900"/>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7"/>
          <p:cNvSpPr/>
          <p:nvPr/>
        </p:nvSpPr>
        <p:spPr>
          <a:xfrm>
            <a:off x="357175" y="2931010"/>
            <a:ext cx="21300" cy="10119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7"/>
          <p:cNvSpPr/>
          <p:nvPr/>
        </p:nvSpPr>
        <p:spPr>
          <a:xfrm>
            <a:off x="428612" y="2932009"/>
            <a:ext cx="8286900"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800" b="1" i="0" u="none" strike="noStrike" cap="none">
                <a:solidFill>
                  <a:srgbClr val="00FF41"/>
                </a:solidFill>
                <a:latin typeface="Calibri"/>
                <a:ea typeface="Calibri"/>
                <a:cs typeface="Calibri"/>
                <a:sym typeface="Calibri"/>
              </a:rPr>
              <a:t>All Vulnerable Parameters (6 Total)</a:t>
            </a:r>
            <a:endParaRPr sz="800" b="0" i="0" u="none" strike="noStrike" cap="none">
              <a:solidFill>
                <a:schemeClr val="dk1"/>
              </a:solidFill>
              <a:latin typeface="Calibri"/>
              <a:ea typeface="Calibri"/>
              <a:cs typeface="Calibri"/>
              <a:sym typeface="Calibri"/>
            </a:endParaRPr>
          </a:p>
        </p:txBody>
      </p:sp>
      <p:sp>
        <p:nvSpPr>
          <p:cNvPr id="704" name="Google Shape;704;p17"/>
          <p:cNvSpPr/>
          <p:nvPr/>
        </p:nvSpPr>
        <p:spPr>
          <a:xfrm>
            <a:off x="428612" y="3155403"/>
            <a:ext cx="2733600" cy="201900"/>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7"/>
          <p:cNvSpPr/>
          <p:nvPr/>
        </p:nvSpPr>
        <p:spPr>
          <a:xfrm>
            <a:off x="428612" y="3106635"/>
            <a:ext cx="2733600" cy="264360"/>
          </a:xfrm>
          <a:prstGeom prst="rect">
            <a:avLst/>
          </a:prstGeom>
          <a:noFill/>
          <a:ln>
            <a:noFill/>
          </a:ln>
        </p:spPr>
        <p:txBody>
          <a:bodyPr spcFirstLastPara="1" wrap="square" lIns="85075" tIns="51050" rIns="85075" bIns="51050" anchor="t" anchorCtr="0">
            <a:spAutoFit/>
          </a:bodyPr>
          <a:lstStyle/>
          <a:p>
            <a:pPr marL="0" marR="0" lvl="0" indent="0" algn="ctr" rtl="0">
              <a:lnSpc>
                <a:spcPct val="131086"/>
              </a:lnSpc>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error</a:t>
            </a:r>
            <a:endParaRPr sz="800" b="0" i="0" u="none" strike="noStrike" cap="none" dirty="0">
              <a:solidFill>
                <a:schemeClr val="dk1"/>
              </a:solidFill>
              <a:latin typeface="Calibri"/>
              <a:ea typeface="Calibri"/>
              <a:cs typeface="Calibri"/>
              <a:sym typeface="Calibri"/>
            </a:endParaRPr>
          </a:p>
        </p:txBody>
      </p:sp>
      <p:sp>
        <p:nvSpPr>
          <p:cNvPr id="706" name="Google Shape;706;p17"/>
          <p:cNvSpPr/>
          <p:nvPr/>
        </p:nvSpPr>
        <p:spPr>
          <a:xfrm>
            <a:off x="3205131" y="3155403"/>
            <a:ext cx="2733600" cy="201900"/>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7"/>
          <p:cNvSpPr/>
          <p:nvPr/>
        </p:nvSpPr>
        <p:spPr>
          <a:xfrm>
            <a:off x="3205131" y="3106635"/>
            <a:ext cx="2733600" cy="264360"/>
          </a:xfrm>
          <a:prstGeom prst="rect">
            <a:avLst/>
          </a:prstGeom>
          <a:noFill/>
          <a:ln>
            <a:noFill/>
          </a:ln>
        </p:spPr>
        <p:txBody>
          <a:bodyPr spcFirstLastPara="1" wrap="square" lIns="85075" tIns="51050" rIns="85075" bIns="51050" anchor="t" anchorCtr="0">
            <a:spAutoFit/>
          </a:bodyPr>
          <a:lstStyle/>
          <a:p>
            <a:pPr marL="0" marR="0" lvl="0" indent="0" algn="ctr" rtl="0">
              <a:lnSpc>
                <a:spcPct val="131086"/>
              </a:lnSpc>
              <a:spcBef>
                <a:spcPts val="0"/>
              </a:spcBef>
              <a:spcAft>
                <a:spcPts val="0"/>
              </a:spcAft>
              <a:buClr>
                <a:srgbClr val="00D4FF"/>
              </a:buClr>
              <a:buSzPts val="534"/>
              <a:buFont typeface="Calibri"/>
              <a:buNone/>
            </a:pPr>
            <a:r>
              <a:rPr lang="en-US" sz="800" b="1" i="0" u="none" strike="noStrike" cap="none">
                <a:solidFill>
                  <a:srgbClr val="00D4FF"/>
                </a:solidFill>
                <a:latin typeface="Calibri"/>
                <a:ea typeface="Calibri"/>
                <a:cs typeface="Calibri"/>
                <a:sym typeface="Calibri"/>
              </a:rPr>
              <a:t>q</a:t>
            </a:r>
            <a:endParaRPr sz="800" b="0" i="0" u="none" strike="noStrike" cap="none">
              <a:solidFill>
                <a:schemeClr val="dk1"/>
              </a:solidFill>
              <a:latin typeface="Calibri"/>
              <a:ea typeface="Calibri"/>
              <a:cs typeface="Calibri"/>
              <a:sym typeface="Calibri"/>
            </a:endParaRPr>
          </a:p>
        </p:txBody>
      </p:sp>
      <p:sp>
        <p:nvSpPr>
          <p:cNvPr id="708" name="Google Shape;708;p17"/>
          <p:cNvSpPr/>
          <p:nvPr/>
        </p:nvSpPr>
        <p:spPr>
          <a:xfrm>
            <a:off x="5981678" y="3155403"/>
            <a:ext cx="2733600" cy="201900"/>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7"/>
          <p:cNvSpPr/>
          <p:nvPr/>
        </p:nvSpPr>
        <p:spPr>
          <a:xfrm>
            <a:off x="5981678" y="3106635"/>
            <a:ext cx="2733600" cy="264360"/>
          </a:xfrm>
          <a:prstGeom prst="rect">
            <a:avLst/>
          </a:prstGeom>
          <a:noFill/>
          <a:ln>
            <a:noFill/>
          </a:ln>
        </p:spPr>
        <p:txBody>
          <a:bodyPr spcFirstLastPara="1" wrap="square" lIns="85075" tIns="51050" rIns="85075" bIns="51050" anchor="t" anchorCtr="0">
            <a:spAutoFit/>
          </a:bodyPr>
          <a:lstStyle/>
          <a:p>
            <a:pPr marL="0" marR="0" lvl="0" indent="0" algn="ctr" rtl="0">
              <a:lnSpc>
                <a:spcPct val="131086"/>
              </a:lnSpc>
              <a:spcBef>
                <a:spcPts val="0"/>
              </a:spcBef>
              <a:spcAft>
                <a:spcPts val="0"/>
              </a:spcAft>
              <a:buClr>
                <a:srgbClr val="00D4FF"/>
              </a:buClr>
              <a:buSzPts val="534"/>
              <a:buFont typeface="Calibri"/>
              <a:buNone/>
            </a:pPr>
            <a:r>
              <a:rPr lang="en-US" sz="800" b="1" i="0" u="none" strike="noStrike" cap="none">
                <a:solidFill>
                  <a:srgbClr val="00D4FF"/>
                </a:solidFill>
                <a:latin typeface="Calibri"/>
                <a:ea typeface="Calibri"/>
                <a:cs typeface="Calibri"/>
                <a:sym typeface="Calibri"/>
              </a:rPr>
              <a:t>id</a:t>
            </a:r>
            <a:endParaRPr sz="800" b="0" i="0" u="none" strike="noStrike" cap="none">
              <a:solidFill>
                <a:schemeClr val="dk1"/>
              </a:solidFill>
              <a:latin typeface="Calibri"/>
              <a:ea typeface="Calibri"/>
              <a:cs typeface="Calibri"/>
              <a:sym typeface="Calibri"/>
            </a:endParaRPr>
          </a:p>
        </p:txBody>
      </p:sp>
      <p:sp>
        <p:nvSpPr>
          <p:cNvPr id="710" name="Google Shape;710;p17"/>
          <p:cNvSpPr/>
          <p:nvPr/>
        </p:nvSpPr>
        <p:spPr>
          <a:xfrm>
            <a:off x="428612" y="3385014"/>
            <a:ext cx="2733600" cy="201900"/>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7"/>
          <p:cNvSpPr/>
          <p:nvPr/>
        </p:nvSpPr>
        <p:spPr>
          <a:xfrm>
            <a:off x="428612" y="3336246"/>
            <a:ext cx="2733600" cy="264360"/>
          </a:xfrm>
          <a:prstGeom prst="rect">
            <a:avLst/>
          </a:prstGeom>
          <a:noFill/>
          <a:ln>
            <a:noFill/>
          </a:ln>
        </p:spPr>
        <p:txBody>
          <a:bodyPr spcFirstLastPara="1" wrap="square" lIns="85075" tIns="51050" rIns="85075" bIns="51050" anchor="t" anchorCtr="0">
            <a:spAutoFit/>
          </a:bodyPr>
          <a:lstStyle/>
          <a:p>
            <a:pPr marL="0" marR="0" lvl="0" indent="0" algn="ctr" rtl="0">
              <a:lnSpc>
                <a:spcPct val="131086"/>
              </a:lnSpc>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auth</a:t>
            </a:r>
            <a:endParaRPr sz="800" b="0" i="0" u="none" strike="noStrike" cap="none" dirty="0">
              <a:solidFill>
                <a:schemeClr val="dk1"/>
              </a:solidFill>
              <a:latin typeface="Calibri"/>
              <a:ea typeface="Calibri"/>
              <a:cs typeface="Calibri"/>
              <a:sym typeface="Calibri"/>
            </a:endParaRPr>
          </a:p>
        </p:txBody>
      </p:sp>
      <p:sp>
        <p:nvSpPr>
          <p:cNvPr id="712" name="Google Shape;712;p17"/>
          <p:cNvSpPr/>
          <p:nvPr/>
        </p:nvSpPr>
        <p:spPr>
          <a:xfrm>
            <a:off x="3205131" y="3385014"/>
            <a:ext cx="2733600" cy="201900"/>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7"/>
          <p:cNvSpPr/>
          <p:nvPr/>
        </p:nvSpPr>
        <p:spPr>
          <a:xfrm>
            <a:off x="3205131" y="3336246"/>
            <a:ext cx="2733600" cy="264360"/>
          </a:xfrm>
          <a:prstGeom prst="rect">
            <a:avLst/>
          </a:prstGeom>
          <a:noFill/>
          <a:ln>
            <a:noFill/>
          </a:ln>
        </p:spPr>
        <p:txBody>
          <a:bodyPr spcFirstLastPara="1" wrap="square" lIns="85075" tIns="51050" rIns="85075" bIns="51050" anchor="t" anchorCtr="0">
            <a:spAutoFit/>
          </a:bodyPr>
          <a:lstStyle/>
          <a:p>
            <a:pPr marL="0" marR="0" lvl="0" indent="0" algn="ctr" rtl="0">
              <a:lnSpc>
                <a:spcPct val="131086"/>
              </a:lnSpc>
              <a:spcBef>
                <a:spcPts val="0"/>
              </a:spcBef>
              <a:spcAft>
                <a:spcPts val="0"/>
              </a:spcAft>
              <a:buClr>
                <a:srgbClr val="00D4FF"/>
              </a:buClr>
              <a:buSzPts val="534"/>
              <a:buFont typeface="Calibri"/>
              <a:buNone/>
            </a:pPr>
            <a:r>
              <a:rPr lang="en-US" sz="800" b="1" i="0" u="none" strike="noStrike" cap="none">
                <a:solidFill>
                  <a:srgbClr val="00D4FF"/>
                </a:solidFill>
                <a:latin typeface="Calibri"/>
                <a:ea typeface="Calibri"/>
                <a:cs typeface="Calibri"/>
                <a:sym typeface="Calibri"/>
              </a:rPr>
              <a:t>textarea</a:t>
            </a:r>
            <a:endParaRPr sz="800" b="0" i="0" u="none" strike="noStrike" cap="none">
              <a:solidFill>
                <a:schemeClr val="dk1"/>
              </a:solidFill>
              <a:latin typeface="Calibri"/>
              <a:ea typeface="Calibri"/>
              <a:cs typeface="Calibri"/>
              <a:sym typeface="Calibri"/>
            </a:endParaRPr>
          </a:p>
        </p:txBody>
      </p:sp>
      <p:sp>
        <p:nvSpPr>
          <p:cNvPr id="714" name="Google Shape;714;p17"/>
          <p:cNvSpPr/>
          <p:nvPr/>
        </p:nvSpPr>
        <p:spPr>
          <a:xfrm>
            <a:off x="5981678" y="3385014"/>
            <a:ext cx="2733600" cy="201900"/>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7"/>
          <p:cNvSpPr/>
          <p:nvPr/>
        </p:nvSpPr>
        <p:spPr>
          <a:xfrm>
            <a:off x="5981678" y="3336246"/>
            <a:ext cx="2733600" cy="264360"/>
          </a:xfrm>
          <a:prstGeom prst="rect">
            <a:avLst/>
          </a:prstGeom>
          <a:noFill/>
          <a:ln>
            <a:noFill/>
          </a:ln>
        </p:spPr>
        <p:txBody>
          <a:bodyPr spcFirstLastPara="1" wrap="square" lIns="85075" tIns="51050" rIns="85075" bIns="51050" anchor="t" anchorCtr="0">
            <a:spAutoFit/>
          </a:bodyPr>
          <a:lstStyle/>
          <a:p>
            <a:pPr marL="0" marR="0" lvl="0" indent="0" algn="ctr" rtl="0">
              <a:lnSpc>
                <a:spcPct val="131086"/>
              </a:lnSpc>
              <a:spcBef>
                <a:spcPts val="0"/>
              </a:spcBef>
              <a:spcAft>
                <a:spcPts val="0"/>
              </a:spcAft>
              <a:buClr>
                <a:srgbClr val="00D4FF"/>
              </a:buClr>
              <a:buSzPts val="534"/>
              <a:buFont typeface="Calibri"/>
              <a:buNone/>
            </a:pPr>
            <a:r>
              <a:rPr lang="en-US" sz="800" b="1" i="0" u="none" strike="noStrike" cap="none">
                <a:solidFill>
                  <a:srgbClr val="00D4FF"/>
                </a:solidFill>
                <a:latin typeface="Calibri"/>
                <a:ea typeface="Calibri"/>
                <a:cs typeface="Calibri"/>
                <a:sym typeface="Calibri"/>
              </a:rPr>
              <a:t>path</a:t>
            </a:r>
            <a:endParaRPr sz="800" b="0" i="0" u="none" strike="noStrike" cap="none">
              <a:solidFill>
                <a:schemeClr val="dk1"/>
              </a:solidFill>
              <a:latin typeface="Calibri"/>
              <a:ea typeface="Calibri"/>
              <a:cs typeface="Calibri"/>
              <a:sym typeface="Calibri"/>
            </a:endParaRPr>
          </a:p>
        </p:txBody>
      </p:sp>
      <p:sp>
        <p:nvSpPr>
          <p:cNvPr id="716" name="Google Shape;716;p17"/>
          <p:cNvSpPr/>
          <p:nvPr/>
        </p:nvSpPr>
        <p:spPr>
          <a:xfrm>
            <a:off x="428612" y="3628541"/>
            <a:ext cx="8286900"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All six parameters require immediate remediation using the same output encoding and validation strategies. Each parameter should be treated as untrusted input and properly encoded before rendering in the HTTP response.</a:t>
            </a:r>
            <a:endParaRPr sz="800" b="0" i="0" u="none" strike="noStrike" cap="none" dirty="0">
              <a:solidFill>
                <a:schemeClr val="dk1"/>
              </a:solidFill>
              <a:latin typeface="Calibri"/>
              <a:ea typeface="Calibri"/>
              <a:cs typeface="Calibri"/>
              <a:sym typeface="Calibri"/>
            </a:endParaRPr>
          </a:p>
        </p:txBody>
      </p:sp>
      <p:sp>
        <p:nvSpPr>
          <p:cNvPr id="717" name="Google Shape;717;p17"/>
          <p:cNvSpPr/>
          <p:nvPr/>
        </p:nvSpPr>
        <p:spPr>
          <a:xfrm>
            <a:off x="357175" y="3970838"/>
            <a:ext cx="8429700" cy="1037700"/>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7"/>
          <p:cNvSpPr/>
          <p:nvPr/>
        </p:nvSpPr>
        <p:spPr>
          <a:xfrm>
            <a:off x="357175" y="3970838"/>
            <a:ext cx="21300" cy="10377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7"/>
          <p:cNvSpPr/>
          <p:nvPr/>
        </p:nvSpPr>
        <p:spPr>
          <a:xfrm>
            <a:off x="428612" y="3971837"/>
            <a:ext cx="8286900"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800" b="1" i="0" u="none" strike="noStrike" cap="none" dirty="0">
                <a:solidFill>
                  <a:srgbClr val="00FF41"/>
                </a:solidFill>
                <a:latin typeface="Calibri"/>
                <a:ea typeface="Calibri"/>
                <a:cs typeface="Calibri"/>
                <a:sym typeface="Calibri"/>
              </a:rPr>
              <a:t>Best Practices for Prevention</a:t>
            </a:r>
            <a:endParaRPr sz="800" b="0" i="0" u="none" strike="noStrike" cap="none" dirty="0">
              <a:solidFill>
                <a:schemeClr val="dk1"/>
              </a:solidFill>
              <a:latin typeface="Calibri"/>
              <a:ea typeface="Calibri"/>
              <a:cs typeface="Calibri"/>
              <a:sym typeface="Calibri"/>
            </a:endParaRPr>
          </a:p>
        </p:txBody>
      </p:sp>
      <p:sp>
        <p:nvSpPr>
          <p:cNvPr id="720" name="Google Shape;720;p17"/>
          <p:cNvSpPr/>
          <p:nvPr/>
        </p:nvSpPr>
        <p:spPr>
          <a:xfrm>
            <a:off x="428612" y="4195230"/>
            <a:ext cx="4114800" cy="2106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7"/>
          <p:cNvSpPr/>
          <p:nvPr/>
        </p:nvSpPr>
        <p:spPr>
          <a:xfrm>
            <a:off x="428612" y="4195230"/>
            <a:ext cx="14400" cy="2106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7"/>
          <p:cNvSpPr/>
          <p:nvPr/>
        </p:nvSpPr>
        <p:spPr>
          <a:xfrm>
            <a:off x="428612" y="4152558"/>
            <a:ext cx="4114800" cy="311003"/>
          </a:xfrm>
          <a:prstGeom prst="rect">
            <a:avLst/>
          </a:prstGeom>
          <a:noFill/>
          <a:ln>
            <a:noFill/>
          </a:ln>
        </p:spPr>
        <p:txBody>
          <a:bodyPr spcFirstLastPara="1" wrap="square" lIns="68050" tIns="68050" rIns="68050" bIns="68050" anchor="t" anchorCtr="0">
            <a:spAutoFit/>
          </a:bodyPr>
          <a:lstStyle/>
          <a:p>
            <a:pPr marL="0" marR="0" lvl="0" indent="0" algn="l" rtl="0">
              <a:lnSpc>
                <a:spcPct val="140845"/>
              </a:lnSpc>
              <a:spcBef>
                <a:spcPts val="0"/>
              </a:spcBef>
              <a:spcAft>
                <a:spcPts val="0"/>
              </a:spcAft>
              <a:buClr>
                <a:srgbClr val="E0E0E0"/>
              </a:buClr>
              <a:buSzPts val="568"/>
              <a:buFont typeface="Calibri"/>
              <a:buNone/>
            </a:pPr>
            <a:r>
              <a:rPr lang="en-US" sz="800" b="0" i="0" u="none" strike="noStrike" cap="none" dirty="0">
                <a:solidFill>
                  <a:srgbClr val="E0E0E0"/>
                </a:solidFill>
                <a:latin typeface="Calibri"/>
                <a:ea typeface="Calibri"/>
                <a:cs typeface="Calibri"/>
                <a:sym typeface="Calibri"/>
              </a:rPr>
              <a:t>✓ Always encode output based on context (HTML, JavaScript, URL, CSS)</a:t>
            </a:r>
            <a:endParaRPr sz="800" b="0" i="0" u="none" strike="noStrike" cap="none" dirty="0">
              <a:solidFill>
                <a:schemeClr val="dk1"/>
              </a:solidFill>
              <a:latin typeface="Calibri"/>
              <a:ea typeface="Calibri"/>
              <a:cs typeface="Calibri"/>
              <a:sym typeface="Calibri"/>
            </a:endParaRPr>
          </a:p>
        </p:txBody>
      </p:sp>
      <p:sp>
        <p:nvSpPr>
          <p:cNvPr id="723" name="Google Shape;723;p17"/>
          <p:cNvSpPr/>
          <p:nvPr/>
        </p:nvSpPr>
        <p:spPr>
          <a:xfrm>
            <a:off x="4600562" y="4195230"/>
            <a:ext cx="4114800" cy="2106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7"/>
          <p:cNvSpPr/>
          <p:nvPr/>
        </p:nvSpPr>
        <p:spPr>
          <a:xfrm>
            <a:off x="4600562" y="4195230"/>
            <a:ext cx="14400" cy="2106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7"/>
          <p:cNvSpPr/>
          <p:nvPr/>
        </p:nvSpPr>
        <p:spPr>
          <a:xfrm>
            <a:off x="4600562" y="4152558"/>
            <a:ext cx="4114800" cy="311003"/>
          </a:xfrm>
          <a:prstGeom prst="rect">
            <a:avLst/>
          </a:prstGeom>
          <a:noFill/>
          <a:ln>
            <a:noFill/>
          </a:ln>
        </p:spPr>
        <p:txBody>
          <a:bodyPr spcFirstLastPara="1" wrap="square" lIns="68050" tIns="68050" rIns="68050" bIns="68050" anchor="t" anchorCtr="0">
            <a:spAutoFit/>
          </a:bodyPr>
          <a:lstStyle/>
          <a:p>
            <a:pPr marL="0" marR="0" lvl="0" indent="0" algn="l" rtl="0">
              <a:lnSpc>
                <a:spcPct val="140845"/>
              </a:lnSpc>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Implement a Web Application Firewall (WAF) to detect XSS patterns</a:t>
            </a:r>
            <a:endParaRPr sz="800" b="0" i="0" u="none" strike="noStrike" cap="none">
              <a:solidFill>
                <a:schemeClr val="dk1"/>
              </a:solidFill>
              <a:latin typeface="Calibri"/>
              <a:ea typeface="Calibri"/>
              <a:cs typeface="Calibri"/>
              <a:sym typeface="Calibri"/>
            </a:endParaRPr>
          </a:p>
        </p:txBody>
      </p:sp>
      <p:sp>
        <p:nvSpPr>
          <p:cNvPr id="726" name="Google Shape;726;p17"/>
          <p:cNvSpPr/>
          <p:nvPr/>
        </p:nvSpPr>
        <p:spPr>
          <a:xfrm>
            <a:off x="428612" y="4461697"/>
            <a:ext cx="4114800" cy="2106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7"/>
          <p:cNvSpPr/>
          <p:nvPr/>
        </p:nvSpPr>
        <p:spPr>
          <a:xfrm>
            <a:off x="428612" y="4461697"/>
            <a:ext cx="14400" cy="2106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7"/>
          <p:cNvSpPr/>
          <p:nvPr/>
        </p:nvSpPr>
        <p:spPr>
          <a:xfrm>
            <a:off x="428612" y="4419025"/>
            <a:ext cx="4114800" cy="311003"/>
          </a:xfrm>
          <a:prstGeom prst="rect">
            <a:avLst/>
          </a:prstGeom>
          <a:noFill/>
          <a:ln>
            <a:noFill/>
          </a:ln>
        </p:spPr>
        <p:txBody>
          <a:bodyPr spcFirstLastPara="1" wrap="square" lIns="68050" tIns="68050" rIns="68050" bIns="68050" anchor="t" anchorCtr="0">
            <a:spAutoFit/>
          </a:bodyPr>
          <a:lstStyle/>
          <a:p>
            <a:pPr marL="0" marR="0" lvl="0" indent="0" algn="l" rtl="0">
              <a:lnSpc>
                <a:spcPct val="140845"/>
              </a:lnSpc>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Use security headers (CSP, X-XSS-Protection, X-Content-Type-Options)</a:t>
            </a:r>
            <a:endParaRPr sz="800" b="0" i="0" u="none" strike="noStrike" cap="none">
              <a:solidFill>
                <a:schemeClr val="dk1"/>
              </a:solidFill>
              <a:latin typeface="Calibri"/>
              <a:ea typeface="Calibri"/>
              <a:cs typeface="Calibri"/>
              <a:sym typeface="Calibri"/>
            </a:endParaRPr>
          </a:p>
        </p:txBody>
      </p:sp>
      <p:sp>
        <p:nvSpPr>
          <p:cNvPr id="729" name="Google Shape;729;p17"/>
          <p:cNvSpPr/>
          <p:nvPr/>
        </p:nvSpPr>
        <p:spPr>
          <a:xfrm>
            <a:off x="4600562" y="4461697"/>
            <a:ext cx="4114800" cy="2106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7"/>
          <p:cNvSpPr/>
          <p:nvPr/>
        </p:nvSpPr>
        <p:spPr>
          <a:xfrm>
            <a:off x="4600562" y="4461697"/>
            <a:ext cx="14400" cy="2106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7"/>
          <p:cNvSpPr/>
          <p:nvPr/>
        </p:nvSpPr>
        <p:spPr>
          <a:xfrm>
            <a:off x="4600562" y="4419025"/>
            <a:ext cx="4114800" cy="311003"/>
          </a:xfrm>
          <a:prstGeom prst="rect">
            <a:avLst/>
          </a:prstGeom>
          <a:noFill/>
          <a:ln>
            <a:noFill/>
          </a:ln>
        </p:spPr>
        <p:txBody>
          <a:bodyPr spcFirstLastPara="1" wrap="square" lIns="68050" tIns="68050" rIns="68050" bIns="68050" anchor="t" anchorCtr="0">
            <a:spAutoFit/>
          </a:bodyPr>
          <a:lstStyle/>
          <a:p>
            <a:pPr marL="0" marR="0" lvl="0" indent="0" algn="l" rtl="0">
              <a:lnSpc>
                <a:spcPct val="140845"/>
              </a:lnSpc>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Conduct regular security testing and code reviews for XSS vulnerabilities</a:t>
            </a:r>
            <a:endParaRPr sz="800" b="0" i="0" u="none" strike="noStrike" cap="none">
              <a:solidFill>
                <a:schemeClr val="dk1"/>
              </a:solidFill>
              <a:latin typeface="Calibri"/>
              <a:ea typeface="Calibri"/>
              <a:cs typeface="Calibri"/>
              <a:sym typeface="Calibri"/>
            </a:endParaRPr>
          </a:p>
        </p:txBody>
      </p:sp>
      <p:sp>
        <p:nvSpPr>
          <p:cNvPr id="732" name="Google Shape;732;p17"/>
          <p:cNvSpPr/>
          <p:nvPr/>
        </p:nvSpPr>
        <p:spPr>
          <a:xfrm>
            <a:off x="428612" y="4728163"/>
            <a:ext cx="4114800" cy="2106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7"/>
          <p:cNvSpPr/>
          <p:nvPr/>
        </p:nvSpPr>
        <p:spPr>
          <a:xfrm>
            <a:off x="428612" y="4728163"/>
            <a:ext cx="14400" cy="2106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7"/>
          <p:cNvSpPr/>
          <p:nvPr/>
        </p:nvSpPr>
        <p:spPr>
          <a:xfrm>
            <a:off x="428612" y="4685491"/>
            <a:ext cx="4114800" cy="311003"/>
          </a:xfrm>
          <a:prstGeom prst="rect">
            <a:avLst/>
          </a:prstGeom>
          <a:noFill/>
          <a:ln>
            <a:noFill/>
          </a:ln>
        </p:spPr>
        <p:txBody>
          <a:bodyPr spcFirstLastPara="1" wrap="square" lIns="68050" tIns="68050" rIns="68050" bIns="68050" anchor="t" anchorCtr="0">
            <a:spAutoFit/>
          </a:bodyPr>
          <a:lstStyle/>
          <a:p>
            <a:pPr marL="0" marR="0" lvl="0" indent="0" algn="l" rtl="0">
              <a:lnSpc>
                <a:spcPct val="140845"/>
              </a:lnSpc>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Train developers on secure coding practices and XSS prevention</a:t>
            </a:r>
            <a:endParaRPr sz="800" b="0" i="0" u="none" strike="noStrike" cap="none">
              <a:solidFill>
                <a:schemeClr val="dk1"/>
              </a:solidFill>
              <a:latin typeface="Calibri"/>
              <a:ea typeface="Calibri"/>
              <a:cs typeface="Calibri"/>
              <a:sym typeface="Calibri"/>
            </a:endParaRPr>
          </a:p>
        </p:txBody>
      </p:sp>
      <p:sp>
        <p:nvSpPr>
          <p:cNvPr id="735" name="Google Shape;735;p17"/>
          <p:cNvSpPr/>
          <p:nvPr/>
        </p:nvSpPr>
        <p:spPr>
          <a:xfrm>
            <a:off x="4600562" y="4728163"/>
            <a:ext cx="4114800" cy="210600"/>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7"/>
          <p:cNvSpPr/>
          <p:nvPr/>
        </p:nvSpPr>
        <p:spPr>
          <a:xfrm>
            <a:off x="4600562" y="4728163"/>
            <a:ext cx="14400" cy="2106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7"/>
          <p:cNvSpPr/>
          <p:nvPr/>
        </p:nvSpPr>
        <p:spPr>
          <a:xfrm>
            <a:off x="4600562" y="4685491"/>
            <a:ext cx="4114800" cy="311003"/>
          </a:xfrm>
          <a:prstGeom prst="rect">
            <a:avLst/>
          </a:prstGeom>
          <a:noFill/>
          <a:ln>
            <a:noFill/>
          </a:ln>
        </p:spPr>
        <p:txBody>
          <a:bodyPr spcFirstLastPara="1" wrap="square" lIns="68050" tIns="68050" rIns="68050" bIns="68050" anchor="t" anchorCtr="0">
            <a:spAutoFit/>
          </a:bodyPr>
          <a:lstStyle/>
          <a:p>
            <a:pPr marL="0" marR="0" lvl="0" indent="0" algn="l" rtl="0">
              <a:lnSpc>
                <a:spcPct val="140845"/>
              </a:lnSpc>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Monitor and log suspicious user activity and injection attempts</a:t>
            </a: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18" descr="preencoded.png"/>
          <p:cNvPicPr preferRelativeResize="0"/>
          <p:nvPr/>
        </p:nvPicPr>
        <p:blipFill rotWithShape="1">
          <a:blip r:embed="rId3">
            <a:alphaModFix/>
          </a:blip>
          <a:srcRect/>
          <a:stretch/>
        </p:blipFill>
        <p:spPr>
          <a:xfrm>
            <a:off x="0" y="0"/>
            <a:ext cx="9144002" cy="5143501"/>
          </a:xfrm>
          <a:prstGeom prst="rect">
            <a:avLst/>
          </a:prstGeom>
          <a:noFill/>
          <a:ln>
            <a:noFill/>
          </a:ln>
        </p:spPr>
      </p:pic>
      <p:sp>
        <p:nvSpPr>
          <p:cNvPr id="744" name="Google Shape;744;p18"/>
          <p:cNvSpPr/>
          <p:nvPr/>
        </p:nvSpPr>
        <p:spPr>
          <a:xfrm>
            <a:off x="357188" y="250031"/>
            <a:ext cx="8429625" cy="337542"/>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8"/>
          <p:cNvSpPr/>
          <p:nvPr/>
        </p:nvSpPr>
        <p:spPr>
          <a:xfrm>
            <a:off x="357188" y="573286"/>
            <a:ext cx="8429625" cy="14288"/>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8"/>
          <p:cNvSpPr/>
          <p:nvPr/>
        </p:nvSpPr>
        <p:spPr>
          <a:xfrm>
            <a:off x="357188" y="260747"/>
            <a:ext cx="447042" cy="230386"/>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8"/>
          <p:cNvSpPr/>
          <p:nvPr/>
        </p:nvSpPr>
        <p:spPr>
          <a:xfrm>
            <a:off x="357188" y="223577"/>
            <a:ext cx="589916"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a:solidFill>
                  <a:srgbClr val="1A1A1A"/>
                </a:solidFill>
                <a:latin typeface="Calibri"/>
                <a:ea typeface="Calibri"/>
                <a:cs typeface="Calibri"/>
                <a:sym typeface="Calibri"/>
              </a:rPr>
              <a:t>LOW</a:t>
            </a:r>
            <a:endParaRPr sz="800" b="0" i="0" u="none" strike="noStrike" cap="none">
              <a:solidFill>
                <a:schemeClr val="dk1"/>
              </a:solidFill>
              <a:latin typeface="Calibri"/>
              <a:ea typeface="Calibri"/>
              <a:cs typeface="Calibri"/>
              <a:sym typeface="Calibri"/>
            </a:endParaRPr>
          </a:p>
        </p:txBody>
      </p:sp>
      <p:sp>
        <p:nvSpPr>
          <p:cNvPr id="748" name="Google Shape;748;p18"/>
          <p:cNvSpPr/>
          <p:nvPr/>
        </p:nvSpPr>
        <p:spPr>
          <a:xfrm>
            <a:off x="947105" y="212861"/>
            <a:ext cx="7106831" cy="299441"/>
          </a:xfrm>
          <a:prstGeom prst="rect">
            <a:avLst/>
          </a:prstGeom>
          <a:noFill/>
          <a:ln>
            <a:noFill/>
          </a:ln>
        </p:spPr>
        <p:txBody>
          <a:bodyPr spcFirstLastPara="1" wrap="square" lIns="0" tIns="0" rIns="0" bIns="0" anchor="t" anchorCtr="0">
            <a:spAutoFit/>
          </a:bodyPr>
          <a:lstStyle/>
          <a:p>
            <a:pPr marL="0" marR="0" lvl="0" indent="0" algn="l" rtl="0">
              <a:lnSpc>
                <a:spcPct val="138996"/>
              </a:lnSpc>
              <a:spcBef>
                <a:spcPts val="0"/>
              </a:spcBef>
              <a:spcAft>
                <a:spcPts val="0"/>
              </a:spcAft>
              <a:buClr>
                <a:srgbClr val="00D4FF"/>
              </a:buClr>
              <a:buSzPts val="1295"/>
              <a:buFont typeface="Calibri"/>
              <a:buNone/>
            </a:pPr>
            <a:r>
              <a:rPr lang="en-US" b="1" i="0" u="none" strike="noStrike" cap="none" dirty="0">
                <a:solidFill>
                  <a:srgbClr val="00D4FF"/>
                </a:solidFill>
                <a:latin typeface="Calibri"/>
                <a:ea typeface="Calibri"/>
                <a:cs typeface="Calibri"/>
                <a:sym typeface="Calibri"/>
              </a:rPr>
              <a:t>Open Redirects (4 Cases)</a:t>
            </a:r>
            <a:endParaRPr b="0" i="0" u="none" strike="noStrike" cap="none" dirty="0">
              <a:solidFill>
                <a:schemeClr val="dk1"/>
              </a:solidFill>
              <a:latin typeface="Calibri"/>
              <a:ea typeface="Calibri"/>
              <a:cs typeface="Calibri"/>
              <a:sym typeface="Calibri"/>
            </a:endParaRPr>
          </a:p>
        </p:txBody>
      </p:sp>
      <p:sp>
        <p:nvSpPr>
          <p:cNvPr id="749" name="Google Shape;749;p18"/>
          <p:cNvSpPr/>
          <p:nvPr/>
        </p:nvSpPr>
        <p:spPr>
          <a:xfrm>
            <a:off x="8196811" y="253603"/>
            <a:ext cx="590001" cy="244673"/>
          </a:xfrm>
          <a:prstGeom prst="rect">
            <a:avLst/>
          </a:prstGeom>
          <a:solidFill>
            <a:srgbClr val="00D4FF">
              <a:alpha val="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8"/>
          <p:cNvSpPr/>
          <p:nvPr/>
        </p:nvSpPr>
        <p:spPr>
          <a:xfrm>
            <a:off x="8196811" y="216433"/>
            <a:ext cx="778564" cy="306065"/>
          </a:xfrm>
          <a:prstGeom prst="rect">
            <a:avLst/>
          </a:prstGeom>
          <a:noFill/>
          <a:ln>
            <a:noFill/>
          </a:ln>
        </p:spPr>
        <p:txBody>
          <a:bodyPr spcFirstLastPara="1" wrap="square" lIns="102100" tIns="68050" rIns="102100" bIns="6805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a:solidFill>
                  <a:srgbClr val="00D4FF"/>
                </a:solidFill>
                <a:latin typeface="Calibri"/>
                <a:ea typeface="Calibri"/>
                <a:cs typeface="Calibri"/>
                <a:sym typeface="Calibri"/>
              </a:rPr>
              <a:t>CVSS 3.4</a:t>
            </a:r>
            <a:endParaRPr sz="800" b="0" i="0" u="none" strike="noStrike" cap="none">
              <a:solidFill>
                <a:schemeClr val="dk1"/>
              </a:solidFill>
              <a:latin typeface="Calibri"/>
              <a:ea typeface="Calibri"/>
              <a:cs typeface="Calibri"/>
              <a:sym typeface="Calibri"/>
            </a:endParaRPr>
          </a:p>
        </p:txBody>
      </p:sp>
      <p:sp>
        <p:nvSpPr>
          <p:cNvPr id="751" name="Google Shape;751;p18"/>
          <p:cNvSpPr/>
          <p:nvPr/>
        </p:nvSpPr>
        <p:spPr>
          <a:xfrm>
            <a:off x="357188" y="701873"/>
            <a:ext cx="4125516" cy="859036"/>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8"/>
          <p:cNvSpPr/>
          <p:nvPr/>
        </p:nvSpPr>
        <p:spPr>
          <a:xfrm>
            <a:off x="357188" y="701873"/>
            <a:ext cx="21431" cy="859036"/>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8"/>
          <p:cNvSpPr/>
          <p:nvPr/>
        </p:nvSpPr>
        <p:spPr>
          <a:xfrm>
            <a:off x="442913" y="720692"/>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dirty="0">
                <a:solidFill>
                  <a:srgbClr val="00D4FF"/>
                </a:solidFill>
                <a:latin typeface="Calibri"/>
                <a:ea typeface="Calibri"/>
                <a:cs typeface="Calibri"/>
                <a:sym typeface="Calibri"/>
              </a:rPr>
              <a:t>VULNERABILITY DESCRIPTION</a:t>
            </a:r>
            <a:endParaRPr sz="800" b="0" i="0" u="none" strike="noStrike" cap="none" dirty="0">
              <a:solidFill>
                <a:schemeClr val="dk1"/>
              </a:solidFill>
              <a:latin typeface="Calibri"/>
              <a:ea typeface="Calibri"/>
              <a:cs typeface="Calibri"/>
              <a:sym typeface="Calibri"/>
            </a:endParaRPr>
          </a:p>
        </p:txBody>
      </p:sp>
      <p:sp>
        <p:nvSpPr>
          <p:cNvPr id="754" name="Google Shape;754;p18"/>
          <p:cNvSpPr/>
          <p:nvPr/>
        </p:nvSpPr>
        <p:spPr>
          <a:xfrm>
            <a:off x="442913" y="960834"/>
            <a:ext cx="3954066"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The application contains multiple unvalidated redirect parameters that allow attackers to redirect users to arbitrary external URLs. These open redirects are commonly found in login/logout flows and post-action redirects. An attacker can craft a legitimate-looking link that redirects to a malicious phishing site after the user completes an action.</a:t>
            </a:r>
            <a:endParaRPr sz="800" b="0" i="0" u="none" strike="noStrike" cap="none" dirty="0">
              <a:solidFill>
                <a:schemeClr val="dk1"/>
              </a:solidFill>
              <a:latin typeface="Calibri"/>
              <a:ea typeface="Calibri"/>
              <a:cs typeface="Calibri"/>
              <a:sym typeface="Calibri"/>
            </a:endParaRPr>
          </a:p>
        </p:txBody>
      </p:sp>
      <p:sp>
        <p:nvSpPr>
          <p:cNvPr id="755" name="Google Shape;755;p18"/>
          <p:cNvSpPr/>
          <p:nvPr/>
        </p:nvSpPr>
        <p:spPr>
          <a:xfrm>
            <a:off x="357188" y="1646634"/>
            <a:ext cx="4125516" cy="1042988"/>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8"/>
          <p:cNvSpPr/>
          <p:nvPr/>
        </p:nvSpPr>
        <p:spPr>
          <a:xfrm>
            <a:off x="357188" y="1646634"/>
            <a:ext cx="21431" cy="1042988"/>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8"/>
          <p:cNvSpPr/>
          <p:nvPr/>
        </p:nvSpPr>
        <p:spPr>
          <a:xfrm>
            <a:off x="442913" y="1665453"/>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a:solidFill>
                  <a:srgbClr val="00D4FF"/>
                </a:solidFill>
                <a:latin typeface="Calibri"/>
                <a:ea typeface="Calibri"/>
                <a:cs typeface="Calibri"/>
                <a:sym typeface="Calibri"/>
              </a:rPr>
              <a:t>PROOF OF CONCEPT - EXAMPLE 1</a:t>
            </a:r>
            <a:endParaRPr sz="800" b="0" i="0" u="none" strike="noStrike" cap="none">
              <a:solidFill>
                <a:schemeClr val="dk1"/>
              </a:solidFill>
              <a:latin typeface="Calibri"/>
              <a:ea typeface="Calibri"/>
              <a:cs typeface="Calibri"/>
              <a:sym typeface="Calibri"/>
            </a:endParaRPr>
          </a:p>
        </p:txBody>
      </p:sp>
      <p:sp>
        <p:nvSpPr>
          <p:cNvPr id="758" name="Google Shape;758;p18"/>
          <p:cNvSpPr/>
          <p:nvPr/>
        </p:nvSpPr>
        <p:spPr>
          <a:xfrm>
            <a:off x="442913" y="1890727"/>
            <a:ext cx="3954066"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The </a:t>
            </a:r>
            <a:r>
              <a:rPr lang="en-US" sz="800" b="1" i="0" u="none" strike="noStrike" cap="none" dirty="0">
                <a:solidFill>
                  <a:srgbClr val="E0E0E0"/>
                </a:solidFill>
                <a:latin typeface="Calibri"/>
                <a:ea typeface="Calibri"/>
                <a:cs typeface="Calibri"/>
                <a:sym typeface="Calibri"/>
              </a:rPr>
              <a:t>redirect</a:t>
            </a:r>
            <a:r>
              <a:rPr lang="en-US" sz="800" b="0" i="0" u="none" strike="noStrike" cap="none" dirty="0">
                <a:solidFill>
                  <a:srgbClr val="E0E0E0"/>
                </a:solidFill>
                <a:latin typeface="Calibri"/>
                <a:ea typeface="Calibri"/>
                <a:cs typeface="Calibri"/>
                <a:sym typeface="Calibri"/>
              </a:rPr>
              <a:t> parameter in the login endpoint accepts arbitrary URLs without validation:</a:t>
            </a:r>
            <a:endParaRPr sz="800" b="0" i="0" u="none" strike="noStrike" cap="none" dirty="0">
              <a:solidFill>
                <a:schemeClr val="dk1"/>
              </a:solidFill>
              <a:latin typeface="Calibri"/>
              <a:ea typeface="Calibri"/>
              <a:cs typeface="Calibri"/>
              <a:sym typeface="Calibri"/>
            </a:endParaRPr>
          </a:p>
        </p:txBody>
      </p:sp>
      <p:sp>
        <p:nvSpPr>
          <p:cNvPr id="759" name="Google Shape;759;p18"/>
          <p:cNvSpPr/>
          <p:nvPr/>
        </p:nvSpPr>
        <p:spPr>
          <a:xfrm>
            <a:off x="442913" y="2077045"/>
            <a:ext cx="3954066" cy="226814"/>
          </a:xfrm>
          <a:prstGeom prst="rect">
            <a:avLst/>
          </a:prstGeom>
          <a:solidFill>
            <a:srgbClr val="000000">
              <a:alpha val="4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8"/>
          <p:cNvSpPr/>
          <p:nvPr/>
        </p:nvSpPr>
        <p:spPr>
          <a:xfrm>
            <a:off x="442913" y="2032441"/>
            <a:ext cx="3954066" cy="304847"/>
          </a:xfrm>
          <a:prstGeom prst="rect">
            <a:avLst/>
          </a:prstGeom>
          <a:noFill/>
          <a:ln>
            <a:noFill/>
          </a:ln>
        </p:spPr>
        <p:txBody>
          <a:bodyPr spcFirstLastPara="1" wrap="square" lIns="68050" tIns="68050" rIns="68050" bIns="68050" anchor="t" anchorCtr="0">
            <a:spAutoFit/>
          </a:bodyPr>
          <a:lstStyle/>
          <a:p>
            <a:pPr marL="0" marR="0" lvl="0" indent="0" algn="l" rtl="0">
              <a:lnSpc>
                <a:spcPct val="135658"/>
              </a:lnSpc>
              <a:spcBef>
                <a:spcPts val="0"/>
              </a:spcBef>
              <a:spcAft>
                <a:spcPts val="0"/>
              </a:spcAft>
              <a:buClr>
                <a:srgbClr val="00D4FF"/>
              </a:buClr>
              <a:buSzPts val="516"/>
              <a:buFont typeface="Calibri"/>
              <a:buNone/>
            </a:pPr>
            <a:r>
              <a:rPr lang="en-US" sz="800" b="0" i="0" u="none" strike="noStrike" cap="none" dirty="0">
                <a:solidFill>
                  <a:srgbClr val="00D4FF"/>
                </a:solidFill>
                <a:latin typeface="Calibri"/>
                <a:ea typeface="Calibri"/>
                <a:cs typeface="Calibri"/>
                <a:sym typeface="Calibri"/>
              </a:rPr>
              <a:t>/</a:t>
            </a:r>
            <a:r>
              <a:rPr lang="en-US" sz="800" b="0" i="0" u="none" strike="noStrike" cap="none" dirty="0" err="1">
                <a:solidFill>
                  <a:srgbClr val="00D4FF"/>
                </a:solidFill>
                <a:latin typeface="Calibri"/>
                <a:ea typeface="Calibri"/>
                <a:cs typeface="Calibri"/>
                <a:sym typeface="Calibri"/>
              </a:rPr>
              <a:t>login?redirect</a:t>
            </a:r>
            <a:r>
              <a:rPr lang="en-US" sz="800" b="0" i="0" u="none" strike="noStrike" cap="none" dirty="0">
                <a:solidFill>
                  <a:srgbClr val="00D4FF"/>
                </a:solidFill>
                <a:latin typeface="Calibri"/>
                <a:ea typeface="Calibri"/>
                <a:cs typeface="Calibri"/>
                <a:sym typeface="Calibri"/>
              </a:rPr>
              <a:t>=https://attacker.com/phishing</a:t>
            </a:r>
            <a:endParaRPr sz="800" b="0" i="0" u="none" strike="noStrike" cap="none" dirty="0">
              <a:solidFill>
                <a:schemeClr val="dk1"/>
              </a:solidFill>
              <a:latin typeface="Calibri"/>
              <a:ea typeface="Calibri"/>
              <a:cs typeface="Calibri"/>
              <a:sym typeface="Calibri"/>
            </a:endParaRPr>
          </a:p>
        </p:txBody>
      </p:sp>
      <p:sp>
        <p:nvSpPr>
          <p:cNvPr id="761" name="Google Shape;761;p18"/>
          <p:cNvSpPr/>
          <p:nvPr/>
        </p:nvSpPr>
        <p:spPr>
          <a:xfrm>
            <a:off x="442913" y="2354736"/>
            <a:ext cx="3954066"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After successful authentication, the user is redirected to the attacker's phishing site instead of the legitimate application.</a:t>
            </a:r>
            <a:endParaRPr sz="800" b="0" i="0" u="none" strike="noStrike" cap="none" dirty="0">
              <a:solidFill>
                <a:schemeClr val="dk1"/>
              </a:solidFill>
              <a:latin typeface="Calibri"/>
              <a:ea typeface="Calibri"/>
              <a:cs typeface="Calibri"/>
              <a:sym typeface="Calibri"/>
            </a:endParaRPr>
          </a:p>
        </p:txBody>
      </p:sp>
      <p:sp>
        <p:nvSpPr>
          <p:cNvPr id="762" name="Google Shape;762;p18"/>
          <p:cNvSpPr/>
          <p:nvPr/>
        </p:nvSpPr>
        <p:spPr>
          <a:xfrm>
            <a:off x="357188" y="2761059"/>
            <a:ext cx="4125516" cy="987623"/>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8"/>
          <p:cNvSpPr/>
          <p:nvPr/>
        </p:nvSpPr>
        <p:spPr>
          <a:xfrm>
            <a:off x="357188" y="2761059"/>
            <a:ext cx="21431" cy="987623"/>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8"/>
          <p:cNvSpPr/>
          <p:nvPr/>
        </p:nvSpPr>
        <p:spPr>
          <a:xfrm>
            <a:off x="442913" y="2779878"/>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FF3333"/>
              </a:buClr>
              <a:buSzPts val="584"/>
              <a:buFont typeface="Calibri"/>
              <a:buNone/>
            </a:pPr>
            <a:r>
              <a:rPr lang="en-US" sz="800" b="1" i="0" u="none" strike="noStrike" cap="none">
                <a:solidFill>
                  <a:srgbClr val="FF3333"/>
                </a:solidFill>
                <a:latin typeface="Calibri"/>
                <a:ea typeface="Calibri"/>
                <a:cs typeface="Calibri"/>
                <a:sym typeface="Calibri"/>
              </a:rPr>
              <a:t>IMPACT</a:t>
            </a:r>
            <a:endParaRPr sz="800" b="0" i="0" u="none" strike="noStrike" cap="none">
              <a:solidFill>
                <a:schemeClr val="dk1"/>
              </a:solidFill>
              <a:latin typeface="Calibri"/>
              <a:ea typeface="Calibri"/>
              <a:cs typeface="Calibri"/>
              <a:sym typeface="Calibri"/>
            </a:endParaRPr>
          </a:p>
        </p:txBody>
      </p:sp>
      <p:sp>
        <p:nvSpPr>
          <p:cNvPr id="765" name="Google Shape;765;p18"/>
          <p:cNvSpPr/>
          <p:nvPr/>
        </p:nvSpPr>
        <p:spPr>
          <a:xfrm>
            <a:off x="442913" y="3020020"/>
            <a:ext cx="3954066" cy="61555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 • Phishing attacks using legitimate domain in initial URL</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Credential harvesting through fake login pages</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Malware distribution and drive-by downloads</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Social engineering and user trust exploitation</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Bypass of email security filters (legitimate domain in link)</a:t>
            </a:r>
            <a:endParaRPr sz="800" b="0" i="0" u="none" strike="noStrike" cap="none" dirty="0">
              <a:solidFill>
                <a:schemeClr val="dk1"/>
              </a:solidFill>
              <a:latin typeface="Calibri"/>
              <a:ea typeface="Calibri"/>
              <a:cs typeface="Calibri"/>
              <a:sym typeface="Calibri"/>
            </a:endParaRPr>
          </a:p>
        </p:txBody>
      </p:sp>
      <p:sp>
        <p:nvSpPr>
          <p:cNvPr id="766" name="Google Shape;766;p18"/>
          <p:cNvSpPr/>
          <p:nvPr/>
        </p:nvSpPr>
        <p:spPr>
          <a:xfrm>
            <a:off x="357188" y="3834408"/>
            <a:ext cx="4125516" cy="730448"/>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8"/>
          <p:cNvSpPr/>
          <p:nvPr/>
        </p:nvSpPr>
        <p:spPr>
          <a:xfrm>
            <a:off x="357188" y="3834408"/>
            <a:ext cx="21431" cy="730448"/>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8"/>
          <p:cNvSpPr/>
          <p:nvPr/>
        </p:nvSpPr>
        <p:spPr>
          <a:xfrm>
            <a:off x="442913" y="3853227"/>
            <a:ext cx="3954066"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a:solidFill>
                  <a:srgbClr val="00D4FF"/>
                </a:solidFill>
                <a:latin typeface="Calibri"/>
                <a:ea typeface="Calibri"/>
                <a:cs typeface="Calibri"/>
                <a:sym typeface="Calibri"/>
              </a:rPr>
              <a:t>RECOMMENDATION</a:t>
            </a:r>
            <a:endParaRPr sz="800" b="0" i="0" u="none" strike="noStrike" cap="none">
              <a:solidFill>
                <a:schemeClr val="dk1"/>
              </a:solidFill>
              <a:latin typeface="Calibri"/>
              <a:ea typeface="Calibri"/>
              <a:cs typeface="Calibri"/>
              <a:sym typeface="Calibri"/>
            </a:endParaRPr>
          </a:p>
        </p:txBody>
      </p:sp>
      <p:sp>
        <p:nvSpPr>
          <p:cNvPr id="769" name="Google Shape;769;p18"/>
          <p:cNvSpPr/>
          <p:nvPr/>
        </p:nvSpPr>
        <p:spPr>
          <a:xfrm>
            <a:off x="442913" y="4093369"/>
            <a:ext cx="3954066"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Whitelist allowed redirect destinations server-side. Validate redirect URLs against a list of safe internal URLs. Avoid using user-supplied redirect parameters; instead, use numeric IDs mapped to safe URLs. Implement URL validation to ensure redirects stay within the application domain.</a:t>
            </a:r>
            <a:endParaRPr sz="800" b="0" i="0" u="none" strike="noStrike" cap="none" dirty="0">
              <a:solidFill>
                <a:schemeClr val="dk1"/>
              </a:solidFill>
              <a:latin typeface="Calibri"/>
              <a:ea typeface="Calibri"/>
              <a:cs typeface="Calibri"/>
              <a:sym typeface="Calibri"/>
            </a:endParaRPr>
          </a:p>
        </p:txBody>
      </p:sp>
      <p:sp>
        <p:nvSpPr>
          <p:cNvPr id="770" name="Google Shape;770;p18"/>
          <p:cNvSpPr/>
          <p:nvPr/>
        </p:nvSpPr>
        <p:spPr>
          <a:xfrm>
            <a:off x="4661297" y="701873"/>
            <a:ext cx="4125516" cy="4191595"/>
          </a:xfrm>
          <a:prstGeom prst="rect">
            <a:avLst/>
          </a:prstGeom>
          <a:solidFill>
            <a:srgbClr val="00FF41">
              <a:alpha val="4705"/>
            </a:srgbClr>
          </a:solidFill>
          <a:ln w="18275" cap="flat" cmpd="sng">
            <a:solidFill>
              <a:srgbClr val="00D4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8"/>
          <p:cNvSpPr/>
          <p:nvPr/>
        </p:nvSpPr>
        <p:spPr>
          <a:xfrm>
            <a:off x="5924652" y="2903041"/>
            <a:ext cx="1598777" cy="175022"/>
          </a:xfrm>
          <a:prstGeom prst="rect">
            <a:avLst/>
          </a:prstGeom>
          <a:noFill/>
          <a:ln>
            <a:noFill/>
          </a:ln>
        </p:spPr>
        <p:txBody>
          <a:bodyPr spcFirstLastPara="1" wrap="square" lIns="0" tIns="0" rIns="0" bIns="0" anchor="t" anchorCtr="0">
            <a:spAutoFit/>
          </a:bodyPr>
          <a:lstStyle/>
          <a:p>
            <a:pPr marL="0" marR="0" lvl="0" indent="0" algn="ctr" rtl="0">
              <a:lnSpc>
                <a:spcPct val="135593"/>
              </a:lnSpc>
              <a:spcBef>
                <a:spcPts val="0"/>
              </a:spcBef>
              <a:spcAft>
                <a:spcPts val="0"/>
              </a:spcAft>
              <a:buClr>
                <a:srgbClr val="00D4FF"/>
              </a:buClr>
              <a:buSzPts val="885"/>
              <a:buFont typeface="Calibri"/>
              <a:buNone/>
            </a:pPr>
            <a:r>
              <a:rPr lang="en-US" sz="885" b="1" i="0" u="none" strike="noStrike" cap="none">
                <a:solidFill>
                  <a:srgbClr val="00D4FF"/>
                </a:solidFill>
                <a:latin typeface="Calibri"/>
                <a:ea typeface="Calibri"/>
                <a:cs typeface="Calibri"/>
                <a:sym typeface="Calibri"/>
              </a:rPr>
              <a:t>Insert Screenshot Here</a:t>
            </a:r>
            <a:endParaRPr sz="885" b="0" i="0" u="none" strike="noStrike" cap="none">
              <a:solidFill>
                <a:schemeClr val="dk1"/>
              </a:solidFill>
              <a:latin typeface="Calibri"/>
              <a:ea typeface="Calibri"/>
              <a:cs typeface="Calibri"/>
              <a:sym typeface="Calibri"/>
            </a:endParaRPr>
          </a:p>
        </p:txBody>
      </p:sp>
      <p:sp>
        <p:nvSpPr>
          <p:cNvPr id="772" name="Google Shape;772;p18"/>
          <p:cNvSpPr/>
          <p:nvPr/>
        </p:nvSpPr>
        <p:spPr>
          <a:xfrm>
            <a:off x="5924652" y="3149501"/>
            <a:ext cx="1598777" cy="116086"/>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00FF41"/>
              </a:buClr>
              <a:buSzPts val="621"/>
              <a:buFont typeface="Calibri"/>
              <a:buNone/>
            </a:pPr>
            <a:r>
              <a:rPr lang="en-US" sz="621" b="0" i="0" u="none" strike="noStrike" cap="none">
                <a:solidFill>
                  <a:srgbClr val="00FF41"/>
                </a:solidFill>
                <a:latin typeface="Calibri"/>
                <a:ea typeface="Calibri"/>
                <a:cs typeface="Calibri"/>
                <a:sym typeface="Calibri"/>
              </a:rPr>
              <a:t>Open Redirect Exploitation Evidence</a:t>
            </a:r>
            <a:endParaRPr sz="621" b="0" i="0" u="none" strike="noStrike" cap="none">
              <a:solidFill>
                <a:schemeClr val="dk1"/>
              </a:solidFill>
              <a:latin typeface="Calibri"/>
              <a:ea typeface="Calibri"/>
              <a:cs typeface="Calibri"/>
              <a:sym typeface="Calibri"/>
            </a:endParaRPr>
          </a:p>
        </p:txBody>
      </p:sp>
      <p:sp>
        <p:nvSpPr>
          <p:cNvPr id="773" name="Google Shape;773;p18"/>
          <p:cNvSpPr/>
          <p:nvPr/>
        </p:nvSpPr>
        <p:spPr>
          <a:xfrm>
            <a:off x="4747022" y="4636294"/>
            <a:ext cx="3954066" cy="17145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8"/>
          <p:cNvSpPr/>
          <p:nvPr/>
        </p:nvSpPr>
        <p:spPr>
          <a:xfrm>
            <a:off x="4747022" y="4636294"/>
            <a:ext cx="3954066" cy="7144"/>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8"/>
          <p:cNvSpPr/>
          <p:nvPr/>
        </p:nvSpPr>
        <p:spPr>
          <a:xfrm>
            <a:off x="4747022" y="4636294"/>
            <a:ext cx="3954066" cy="171450"/>
          </a:xfrm>
          <a:prstGeom prst="rect">
            <a:avLst/>
          </a:prstGeom>
          <a:noFill/>
          <a:ln>
            <a:noFill/>
          </a:ln>
        </p:spPr>
        <p:txBody>
          <a:bodyPr spcFirstLastPara="1" wrap="square" lIns="0" tIns="68050" rIns="0" bIns="0" anchor="t" anchorCtr="0">
            <a:spAutoFit/>
          </a:bodyPr>
          <a:lstStyle/>
          <a:p>
            <a:pPr marL="0" marR="0" lvl="0" indent="0" algn="ctr" rtl="0">
              <a:lnSpc>
                <a:spcPct val="123239"/>
              </a:lnSpc>
              <a:spcBef>
                <a:spcPts val="0"/>
              </a:spcBef>
              <a:spcAft>
                <a:spcPts val="0"/>
              </a:spcAft>
              <a:buClr>
                <a:srgbClr val="00FF41"/>
              </a:buClr>
              <a:buSzPts val="568"/>
              <a:buFont typeface="Calibri"/>
              <a:buNone/>
            </a:pPr>
            <a:r>
              <a:rPr lang="en-US" sz="568" b="0" i="0" u="none" strike="noStrike" cap="none">
                <a:solidFill>
                  <a:srgbClr val="00FF41"/>
                </a:solidFill>
                <a:latin typeface="Calibri"/>
                <a:ea typeface="Calibri"/>
                <a:cs typeface="Calibri"/>
                <a:sym typeface="Calibri"/>
              </a:rPr>
              <a:t>4 similar cases found in the application</a:t>
            </a:r>
            <a:endParaRPr sz="568" b="0" i="0" u="none" strike="noStrike" cap="none">
              <a:solidFill>
                <a:schemeClr val="dk1"/>
              </a:solidFill>
              <a:latin typeface="Calibri"/>
              <a:ea typeface="Calibri"/>
              <a:cs typeface="Calibri"/>
              <a:sym typeface="Calibri"/>
            </a:endParaRPr>
          </a:p>
        </p:txBody>
      </p:sp>
      <p:pic>
        <p:nvPicPr>
          <p:cNvPr id="776" name="Google Shape;776;p18"/>
          <p:cNvPicPr preferRelativeResize="0"/>
          <p:nvPr/>
        </p:nvPicPr>
        <p:blipFill>
          <a:blip r:embed="rId4"/>
          <a:srcRect/>
          <a:stretch/>
        </p:blipFill>
        <p:spPr>
          <a:xfrm>
            <a:off x="4799250" y="821531"/>
            <a:ext cx="3849624" cy="1967210"/>
          </a:xfrm>
          <a:prstGeom prst="rect">
            <a:avLst/>
          </a:prstGeom>
          <a:solidFill>
            <a:srgbClr val="00FF41">
              <a:alpha val="4710"/>
            </a:srgbClr>
          </a:solidFill>
          <a:ln w="18275" cap="flat" cmpd="sng">
            <a:solidFill>
              <a:srgbClr val="00D4FF"/>
            </a:solidFill>
            <a:prstDash val="dash"/>
            <a:round/>
            <a:headEnd type="none" w="sm" len="sm"/>
            <a:tailEnd type="none" w="sm" len="sm"/>
          </a:ln>
        </p:spPr>
      </p:pic>
      <p:pic>
        <p:nvPicPr>
          <p:cNvPr id="777" name="Google Shape;777;p18"/>
          <p:cNvPicPr preferRelativeResize="0"/>
          <p:nvPr/>
        </p:nvPicPr>
        <p:blipFill>
          <a:blip r:embed="rId5">
            <a:alphaModFix/>
          </a:blip>
          <a:stretch>
            <a:fillRect/>
          </a:stretch>
        </p:blipFill>
        <p:spPr>
          <a:xfrm>
            <a:off x="4799250" y="2903050"/>
            <a:ext cx="3849624" cy="1755648"/>
          </a:xfrm>
          <a:prstGeom prst="rect">
            <a:avLst/>
          </a:prstGeom>
          <a:solidFill>
            <a:srgbClr val="00FF41">
              <a:alpha val="4710"/>
            </a:srgbClr>
          </a:solidFill>
          <a:ln w="18275" cap="flat" cmpd="sng">
            <a:solidFill>
              <a:srgbClr val="00D4FF"/>
            </a:solidFill>
            <a:prstDash val="dash"/>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19" descr="preencoded.png"/>
          <p:cNvPicPr preferRelativeResize="0"/>
          <p:nvPr/>
        </p:nvPicPr>
        <p:blipFill rotWithShape="1">
          <a:blip r:embed="rId3">
            <a:alphaModFix/>
          </a:blip>
          <a:srcRect/>
          <a:stretch/>
        </p:blipFill>
        <p:spPr>
          <a:xfrm>
            <a:off x="0" y="0"/>
            <a:ext cx="9143996" cy="5310260"/>
          </a:xfrm>
          <a:prstGeom prst="rect">
            <a:avLst/>
          </a:prstGeom>
          <a:noFill/>
          <a:ln>
            <a:noFill/>
          </a:ln>
        </p:spPr>
      </p:pic>
      <p:sp>
        <p:nvSpPr>
          <p:cNvPr id="784" name="Google Shape;784;p19"/>
          <p:cNvSpPr/>
          <p:nvPr/>
        </p:nvSpPr>
        <p:spPr>
          <a:xfrm>
            <a:off x="357188" y="285750"/>
            <a:ext cx="8429625" cy="433983"/>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9"/>
          <p:cNvSpPr/>
          <p:nvPr/>
        </p:nvSpPr>
        <p:spPr>
          <a:xfrm>
            <a:off x="357188" y="705445"/>
            <a:ext cx="8429625" cy="14288"/>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9"/>
          <p:cNvSpPr/>
          <p:nvPr/>
        </p:nvSpPr>
        <p:spPr>
          <a:xfrm>
            <a:off x="357188" y="285750"/>
            <a:ext cx="8429625" cy="312539"/>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00FF41"/>
              </a:buClr>
              <a:buSzPts val="1602"/>
              <a:buFont typeface="Calibri"/>
              <a:buNone/>
            </a:pPr>
            <a:r>
              <a:rPr lang="en-US" sz="1602" b="1" i="0" u="none" strike="noStrike" cap="none">
                <a:solidFill>
                  <a:srgbClr val="00FF41"/>
                </a:solidFill>
                <a:latin typeface="Calibri"/>
                <a:ea typeface="Calibri"/>
                <a:cs typeface="Calibri"/>
                <a:sym typeface="Calibri"/>
              </a:rPr>
              <a:t>Risk Summary and Severity Distribution</a:t>
            </a:r>
            <a:endParaRPr sz="1602" b="0" i="0" u="none" strike="noStrike" cap="none">
              <a:solidFill>
                <a:schemeClr val="dk1"/>
              </a:solidFill>
              <a:latin typeface="Calibri"/>
              <a:ea typeface="Calibri"/>
              <a:cs typeface="Calibri"/>
              <a:sym typeface="Calibri"/>
            </a:endParaRPr>
          </a:p>
        </p:txBody>
      </p:sp>
      <p:pic>
        <p:nvPicPr>
          <p:cNvPr id="787" name="Google Shape;787;p19" descr="preencoded.png"/>
          <p:cNvPicPr preferRelativeResize="0"/>
          <p:nvPr/>
        </p:nvPicPr>
        <p:blipFill rotWithShape="1">
          <a:blip r:embed="rId4">
            <a:alphaModFix/>
          </a:blip>
          <a:srcRect/>
          <a:stretch/>
        </p:blipFill>
        <p:spPr>
          <a:xfrm>
            <a:off x="357188" y="1893429"/>
            <a:ext cx="4071938" cy="2143125"/>
          </a:xfrm>
          <a:prstGeom prst="rect">
            <a:avLst/>
          </a:prstGeom>
          <a:noFill/>
          <a:ln>
            <a:noFill/>
          </a:ln>
        </p:spPr>
      </p:pic>
      <p:sp>
        <p:nvSpPr>
          <p:cNvPr id="788" name="Google Shape;788;p19"/>
          <p:cNvSpPr/>
          <p:nvPr/>
        </p:nvSpPr>
        <p:spPr>
          <a:xfrm>
            <a:off x="4714875" y="919758"/>
            <a:ext cx="4071938" cy="635794"/>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9"/>
          <p:cNvSpPr/>
          <p:nvPr/>
        </p:nvSpPr>
        <p:spPr>
          <a:xfrm>
            <a:off x="4714875" y="919758"/>
            <a:ext cx="28575" cy="635794"/>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9"/>
          <p:cNvSpPr/>
          <p:nvPr/>
        </p:nvSpPr>
        <p:spPr>
          <a:xfrm>
            <a:off x="4857750" y="1062633"/>
            <a:ext cx="428625" cy="350044"/>
          </a:xfrm>
          <a:prstGeom prst="rect">
            <a:avLst/>
          </a:prstGeom>
          <a:noFill/>
          <a:ln>
            <a:noFill/>
          </a:ln>
        </p:spPr>
        <p:txBody>
          <a:bodyPr spcFirstLastPara="1" wrap="square" lIns="0" tIns="0" rIns="0" bIns="0" anchor="t" anchorCtr="0">
            <a:spAutoFit/>
          </a:bodyPr>
          <a:lstStyle/>
          <a:p>
            <a:pPr marL="0" marR="0" lvl="0" indent="0" algn="l" rtl="0">
              <a:lnSpc>
                <a:spcPct val="132743"/>
              </a:lnSpc>
              <a:spcBef>
                <a:spcPts val="0"/>
              </a:spcBef>
              <a:spcAft>
                <a:spcPts val="0"/>
              </a:spcAft>
              <a:buClr>
                <a:srgbClr val="FF3333"/>
              </a:buClr>
              <a:buSzPts val="1808"/>
              <a:buFont typeface="Calibri"/>
              <a:buNone/>
            </a:pPr>
            <a:r>
              <a:rPr lang="en-US" sz="1808" b="1" i="0" u="none" strike="noStrike" cap="none">
                <a:solidFill>
                  <a:srgbClr val="FF3333"/>
                </a:solidFill>
                <a:latin typeface="Calibri"/>
                <a:ea typeface="Calibri"/>
                <a:cs typeface="Calibri"/>
                <a:sym typeface="Calibri"/>
              </a:rPr>
              <a:t>1</a:t>
            </a:r>
            <a:endParaRPr sz="1808" b="0" i="0" u="none" strike="noStrike" cap="none">
              <a:solidFill>
                <a:schemeClr val="dk1"/>
              </a:solidFill>
              <a:latin typeface="Calibri"/>
              <a:ea typeface="Calibri"/>
              <a:cs typeface="Calibri"/>
              <a:sym typeface="Calibri"/>
            </a:endParaRPr>
          </a:p>
        </p:txBody>
      </p:sp>
      <p:sp>
        <p:nvSpPr>
          <p:cNvPr id="791" name="Google Shape;791;p19"/>
          <p:cNvSpPr/>
          <p:nvPr/>
        </p:nvSpPr>
        <p:spPr>
          <a:xfrm>
            <a:off x="5393531" y="1082591"/>
            <a:ext cx="572393" cy="203133"/>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FF3333"/>
              </a:buClr>
              <a:buSzPts val="683"/>
              <a:buFont typeface="Calibri"/>
              <a:buNone/>
            </a:pPr>
            <a:r>
              <a:rPr lang="en-US" sz="1000" b="1" i="0" u="none" strike="noStrike" cap="none" dirty="0">
                <a:solidFill>
                  <a:srgbClr val="FF3333"/>
                </a:solidFill>
                <a:latin typeface="Calibri"/>
                <a:ea typeface="Calibri"/>
                <a:cs typeface="Calibri"/>
                <a:sym typeface="Calibri"/>
              </a:rPr>
              <a:t>CRITICAL</a:t>
            </a:r>
            <a:endParaRPr sz="1000" b="0" i="0" u="none" strike="noStrike" cap="none" dirty="0">
              <a:solidFill>
                <a:schemeClr val="dk1"/>
              </a:solidFill>
              <a:latin typeface="Calibri"/>
              <a:ea typeface="Calibri"/>
              <a:cs typeface="Calibri"/>
              <a:sym typeface="Calibri"/>
            </a:endParaRPr>
          </a:p>
        </p:txBody>
      </p:sp>
      <p:sp>
        <p:nvSpPr>
          <p:cNvPr id="792" name="Google Shape;792;p19"/>
          <p:cNvSpPr/>
          <p:nvPr/>
        </p:nvSpPr>
        <p:spPr>
          <a:xfrm>
            <a:off x="5392902" y="1319544"/>
            <a:ext cx="692595" cy="216960"/>
          </a:xfrm>
          <a:prstGeom prst="rect">
            <a:avLst/>
          </a:prstGeom>
          <a:noFill/>
          <a:ln>
            <a:noFill/>
          </a:ln>
        </p:spPr>
        <p:txBody>
          <a:bodyPr spcFirstLastPara="1" wrap="square" lIns="0" tIns="0" rIns="0" bIns="0" anchor="t" anchorCtr="0">
            <a:spAutoFit/>
          </a:bodyPr>
          <a:lstStyle/>
          <a:p>
            <a:pPr marL="0" marR="0" lvl="0" indent="0" algn="l" rtl="0">
              <a:lnSpc>
                <a:spcPct val="128824"/>
              </a:lnSpc>
              <a:spcBef>
                <a:spcPts val="0"/>
              </a:spcBef>
              <a:spcAft>
                <a:spcPts val="0"/>
              </a:spcAft>
              <a:buClr>
                <a:srgbClr val="B0B0B0"/>
              </a:buClr>
              <a:buSzPts val="621"/>
              <a:buFont typeface="Calibri"/>
              <a:buNone/>
            </a:pPr>
            <a:r>
              <a:rPr lang="en-US" sz="800" b="0" i="0" u="none" strike="noStrike" cap="none" dirty="0">
                <a:solidFill>
                  <a:srgbClr val="B0B0B0"/>
                </a:solidFill>
                <a:latin typeface="Calibri"/>
                <a:ea typeface="Calibri"/>
                <a:cs typeface="Calibri"/>
                <a:sym typeface="Calibri"/>
              </a:rPr>
              <a:t>5% of findings</a:t>
            </a:r>
            <a:endParaRPr sz="800" b="0" i="0" u="none" strike="noStrike" cap="none" dirty="0">
              <a:solidFill>
                <a:schemeClr val="dk1"/>
              </a:solidFill>
              <a:latin typeface="Calibri"/>
              <a:ea typeface="Calibri"/>
              <a:cs typeface="Calibri"/>
              <a:sym typeface="Calibri"/>
            </a:endParaRPr>
          </a:p>
        </p:txBody>
      </p:sp>
      <p:sp>
        <p:nvSpPr>
          <p:cNvPr id="793" name="Google Shape;793;p19"/>
          <p:cNvSpPr/>
          <p:nvPr/>
        </p:nvSpPr>
        <p:spPr>
          <a:xfrm>
            <a:off x="4714875" y="1698427"/>
            <a:ext cx="4071938" cy="635794"/>
          </a:xfrm>
          <a:prstGeom prst="rect">
            <a:avLst/>
          </a:prstGeom>
          <a:solidFill>
            <a:srgbClr val="FF99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9"/>
          <p:cNvSpPr/>
          <p:nvPr/>
        </p:nvSpPr>
        <p:spPr>
          <a:xfrm>
            <a:off x="4714875" y="1698427"/>
            <a:ext cx="28575" cy="635794"/>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9"/>
          <p:cNvSpPr/>
          <p:nvPr/>
        </p:nvSpPr>
        <p:spPr>
          <a:xfrm>
            <a:off x="4857750" y="1841302"/>
            <a:ext cx="428625" cy="350044"/>
          </a:xfrm>
          <a:prstGeom prst="rect">
            <a:avLst/>
          </a:prstGeom>
          <a:noFill/>
          <a:ln>
            <a:noFill/>
          </a:ln>
        </p:spPr>
        <p:txBody>
          <a:bodyPr spcFirstLastPara="1" wrap="square" lIns="0" tIns="0" rIns="0" bIns="0" anchor="t" anchorCtr="0">
            <a:spAutoFit/>
          </a:bodyPr>
          <a:lstStyle/>
          <a:p>
            <a:pPr marL="0" marR="0" lvl="0" indent="0" algn="l" rtl="0">
              <a:lnSpc>
                <a:spcPct val="132743"/>
              </a:lnSpc>
              <a:spcBef>
                <a:spcPts val="0"/>
              </a:spcBef>
              <a:spcAft>
                <a:spcPts val="0"/>
              </a:spcAft>
              <a:buClr>
                <a:srgbClr val="FF9933"/>
              </a:buClr>
              <a:buSzPts val="1808"/>
              <a:buFont typeface="Calibri"/>
              <a:buNone/>
            </a:pPr>
            <a:r>
              <a:rPr lang="en-US" sz="1808" b="1" i="0" u="none" strike="noStrike" cap="none">
                <a:solidFill>
                  <a:srgbClr val="FF9933"/>
                </a:solidFill>
                <a:latin typeface="Calibri"/>
                <a:ea typeface="Calibri"/>
                <a:cs typeface="Calibri"/>
                <a:sym typeface="Calibri"/>
              </a:rPr>
              <a:t>4</a:t>
            </a:r>
            <a:endParaRPr sz="1808" b="0" i="0" u="none" strike="noStrike" cap="none">
              <a:solidFill>
                <a:schemeClr val="dk1"/>
              </a:solidFill>
              <a:latin typeface="Calibri"/>
              <a:ea typeface="Calibri"/>
              <a:cs typeface="Calibri"/>
              <a:sym typeface="Calibri"/>
            </a:endParaRPr>
          </a:p>
        </p:txBody>
      </p:sp>
      <p:sp>
        <p:nvSpPr>
          <p:cNvPr id="796" name="Google Shape;796;p19"/>
          <p:cNvSpPr/>
          <p:nvPr/>
        </p:nvSpPr>
        <p:spPr>
          <a:xfrm>
            <a:off x="5393531" y="1861259"/>
            <a:ext cx="621423" cy="203133"/>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FF9933"/>
              </a:buClr>
              <a:buSzPts val="683"/>
              <a:buFont typeface="Calibri"/>
              <a:buNone/>
            </a:pPr>
            <a:r>
              <a:rPr lang="en-US" sz="1000" b="1" i="0" u="none" strike="noStrike" cap="none" dirty="0">
                <a:solidFill>
                  <a:srgbClr val="FF9933"/>
                </a:solidFill>
                <a:latin typeface="Calibri"/>
                <a:ea typeface="Calibri"/>
                <a:cs typeface="Calibri"/>
                <a:sym typeface="Calibri"/>
              </a:rPr>
              <a:t>HIGH</a:t>
            </a:r>
            <a:endParaRPr sz="1000" b="0" i="0" u="none" strike="noStrike" cap="none" dirty="0">
              <a:solidFill>
                <a:schemeClr val="dk1"/>
              </a:solidFill>
              <a:latin typeface="Calibri"/>
              <a:ea typeface="Calibri"/>
              <a:cs typeface="Calibri"/>
              <a:sym typeface="Calibri"/>
            </a:endParaRPr>
          </a:p>
        </p:txBody>
      </p:sp>
      <p:sp>
        <p:nvSpPr>
          <p:cNvPr id="797" name="Google Shape;797;p19"/>
          <p:cNvSpPr/>
          <p:nvPr/>
        </p:nvSpPr>
        <p:spPr>
          <a:xfrm>
            <a:off x="5387753" y="2098213"/>
            <a:ext cx="751922" cy="216960"/>
          </a:xfrm>
          <a:prstGeom prst="rect">
            <a:avLst/>
          </a:prstGeom>
          <a:noFill/>
          <a:ln>
            <a:noFill/>
          </a:ln>
        </p:spPr>
        <p:txBody>
          <a:bodyPr spcFirstLastPara="1" wrap="square" lIns="0" tIns="0" rIns="0" bIns="0" anchor="t" anchorCtr="0">
            <a:spAutoFit/>
          </a:bodyPr>
          <a:lstStyle/>
          <a:p>
            <a:pPr marL="0" marR="0" lvl="0" indent="0" algn="l" rtl="0">
              <a:lnSpc>
                <a:spcPct val="128824"/>
              </a:lnSpc>
              <a:spcBef>
                <a:spcPts val="0"/>
              </a:spcBef>
              <a:spcAft>
                <a:spcPts val="0"/>
              </a:spcAft>
              <a:buClr>
                <a:srgbClr val="B0B0B0"/>
              </a:buClr>
              <a:buSzPts val="621"/>
              <a:buFont typeface="Calibri"/>
              <a:buNone/>
            </a:pPr>
            <a:r>
              <a:rPr lang="en-US" sz="800" b="0" i="0" u="none" strike="noStrike" cap="none">
                <a:solidFill>
                  <a:srgbClr val="B0B0B0"/>
                </a:solidFill>
                <a:latin typeface="Calibri"/>
                <a:ea typeface="Calibri"/>
                <a:cs typeface="Calibri"/>
                <a:sym typeface="Calibri"/>
              </a:rPr>
              <a:t>21% of findings</a:t>
            </a:r>
            <a:endParaRPr sz="800" b="0" i="0" u="none" strike="noStrike" cap="none">
              <a:solidFill>
                <a:schemeClr val="dk1"/>
              </a:solidFill>
              <a:latin typeface="Calibri"/>
              <a:ea typeface="Calibri"/>
              <a:cs typeface="Calibri"/>
              <a:sym typeface="Calibri"/>
            </a:endParaRPr>
          </a:p>
        </p:txBody>
      </p:sp>
      <p:sp>
        <p:nvSpPr>
          <p:cNvPr id="798" name="Google Shape;798;p19"/>
          <p:cNvSpPr/>
          <p:nvPr/>
        </p:nvSpPr>
        <p:spPr>
          <a:xfrm>
            <a:off x="4714875" y="2477095"/>
            <a:ext cx="4071938" cy="635794"/>
          </a:xfrm>
          <a:prstGeom prst="rect">
            <a:avLst/>
          </a:prstGeom>
          <a:solidFill>
            <a:srgbClr val="FFFF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9"/>
          <p:cNvSpPr/>
          <p:nvPr/>
        </p:nvSpPr>
        <p:spPr>
          <a:xfrm>
            <a:off x="4714875" y="2477095"/>
            <a:ext cx="28575" cy="635794"/>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9"/>
          <p:cNvSpPr/>
          <p:nvPr/>
        </p:nvSpPr>
        <p:spPr>
          <a:xfrm>
            <a:off x="4857750" y="2619970"/>
            <a:ext cx="428625" cy="350044"/>
          </a:xfrm>
          <a:prstGeom prst="rect">
            <a:avLst/>
          </a:prstGeom>
          <a:noFill/>
          <a:ln>
            <a:noFill/>
          </a:ln>
        </p:spPr>
        <p:txBody>
          <a:bodyPr spcFirstLastPara="1" wrap="square" lIns="0" tIns="0" rIns="0" bIns="0" anchor="t" anchorCtr="0">
            <a:spAutoFit/>
          </a:bodyPr>
          <a:lstStyle/>
          <a:p>
            <a:pPr marL="0" marR="0" lvl="0" indent="0" algn="l" rtl="0">
              <a:lnSpc>
                <a:spcPct val="132743"/>
              </a:lnSpc>
              <a:spcBef>
                <a:spcPts val="0"/>
              </a:spcBef>
              <a:spcAft>
                <a:spcPts val="0"/>
              </a:spcAft>
              <a:buClr>
                <a:srgbClr val="FFFF33"/>
              </a:buClr>
              <a:buSzPts val="1808"/>
              <a:buFont typeface="Calibri"/>
              <a:buNone/>
            </a:pPr>
            <a:r>
              <a:rPr lang="en-US" sz="1808" b="1" i="0" u="none" strike="noStrike" cap="none">
                <a:solidFill>
                  <a:srgbClr val="FFFF33"/>
                </a:solidFill>
                <a:latin typeface="Calibri"/>
                <a:ea typeface="Calibri"/>
                <a:cs typeface="Calibri"/>
                <a:sym typeface="Calibri"/>
              </a:rPr>
              <a:t>4</a:t>
            </a:r>
            <a:endParaRPr sz="1808" b="0" i="0" u="none" strike="noStrike" cap="none">
              <a:solidFill>
                <a:schemeClr val="dk1"/>
              </a:solidFill>
              <a:latin typeface="Calibri"/>
              <a:ea typeface="Calibri"/>
              <a:cs typeface="Calibri"/>
              <a:sym typeface="Calibri"/>
            </a:endParaRPr>
          </a:p>
        </p:txBody>
      </p:sp>
      <p:sp>
        <p:nvSpPr>
          <p:cNvPr id="801" name="Google Shape;801;p19"/>
          <p:cNvSpPr/>
          <p:nvPr/>
        </p:nvSpPr>
        <p:spPr>
          <a:xfrm>
            <a:off x="5393531" y="2639928"/>
            <a:ext cx="621423" cy="203133"/>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FFFF33"/>
              </a:buClr>
              <a:buSzPts val="683"/>
              <a:buFont typeface="Calibri"/>
              <a:buNone/>
            </a:pPr>
            <a:r>
              <a:rPr lang="en-US" sz="1000" b="1" i="0" u="none" strike="noStrike" cap="none">
                <a:solidFill>
                  <a:srgbClr val="FFFF33"/>
                </a:solidFill>
                <a:latin typeface="Calibri"/>
                <a:ea typeface="Calibri"/>
                <a:cs typeface="Calibri"/>
                <a:sym typeface="Calibri"/>
              </a:rPr>
              <a:t>MEDIUM</a:t>
            </a:r>
            <a:endParaRPr sz="1000" b="0" i="0" u="none" strike="noStrike" cap="none">
              <a:solidFill>
                <a:schemeClr val="dk1"/>
              </a:solidFill>
              <a:latin typeface="Calibri"/>
              <a:ea typeface="Calibri"/>
              <a:cs typeface="Calibri"/>
              <a:sym typeface="Calibri"/>
            </a:endParaRPr>
          </a:p>
        </p:txBody>
      </p:sp>
      <p:sp>
        <p:nvSpPr>
          <p:cNvPr id="802" name="Google Shape;802;p19"/>
          <p:cNvSpPr/>
          <p:nvPr/>
        </p:nvSpPr>
        <p:spPr>
          <a:xfrm>
            <a:off x="5387753" y="2876881"/>
            <a:ext cx="751922" cy="216960"/>
          </a:xfrm>
          <a:prstGeom prst="rect">
            <a:avLst/>
          </a:prstGeom>
          <a:noFill/>
          <a:ln>
            <a:noFill/>
          </a:ln>
        </p:spPr>
        <p:txBody>
          <a:bodyPr spcFirstLastPara="1" wrap="square" lIns="0" tIns="0" rIns="0" bIns="0" anchor="t" anchorCtr="0">
            <a:spAutoFit/>
          </a:bodyPr>
          <a:lstStyle/>
          <a:p>
            <a:pPr marL="0" marR="0" lvl="0" indent="0" algn="l" rtl="0">
              <a:lnSpc>
                <a:spcPct val="128824"/>
              </a:lnSpc>
              <a:spcBef>
                <a:spcPts val="0"/>
              </a:spcBef>
              <a:spcAft>
                <a:spcPts val="0"/>
              </a:spcAft>
              <a:buClr>
                <a:srgbClr val="B0B0B0"/>
              </a:buClr>
              <a:buSzPts val="621"/>
              <a:buFont typeface="Calibri"/>
              <a:buNone/>
            </a:pPr>
            <a:r>
              <a:rPr lang="en-US" sz="800" b="0" i="0" u="none" strike="noStrike" cap="none">
                <a:solidFill>
                  <a:srgbClr val="B0B0B0"/>
                </a:solidFill>
                <a:latin typeface="Calibri"/>
                <a:ea typeface="Calibri"/>
                <a:cs typeface="Calibri"/>
                <a:sym typeface="Calibri"/>
              </a:rPr>
              <a:t>21% of findings</a:t>
            </a:r>
            <a:endParaRPr sz="800" b="0" i="0" u="none" strike="noStrike" cap="none">
              <a:solidFill>
                <a:schemeClr val="dk1"/>
              </a:solidFill>
              <a:latin typeface="Calibri"/>
              <a:ea typeface="Calibri"/>
              <a:cs typeface="Calibri"/>
              <a:sym typeface="Calibri"/>
            </a:endParaRPr>
          </a:p>
        </p:txBody>
      </p:sp>
      <p:sp>
        <p:nvSpPr>
          <p:cNvPr id="803" name="Google Shape;803;p19"/>
          <p:cNvSpPr/>
          <p:nvPr/>
        </p:nvSpPr>
        <p:spPr>
          <a:xfrm>
            <a:off x="4714875" y="3255764"/>
            <a:ext cx="4071938" cy="635794"/>
          </a:xfrm>
          <a:prstGeom prst="rect">
            <a:avLst/>
          </a:prstGeom>
          <a:solidFill>
            <a:srgbClr val="00D4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9"/>
          <p:cNvSpPr/>
          <p:nvPr/>
        </p:nvSpPr>
        <p:spPr>
          <a:xfrm>
            <a:off x="4714875" y="3255764"/>
            <a:ext cx="28575" cy="635794"/>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9"/>
          <p:cNvSpPr/>
          <p:nvPr/>
        </p:nvSpPr>
        <p:spPr>
          <a:xfrm>
            <a:off x="4857750" y="3398639"/>
            <a:ext cx="428625" cy="350044"/>
          </a:xfrm>
          <a:prstGeom prst="rect">
            <a:avLst/>
          </a:prstGeom>
          <a:noFill/>
          <a:ln>
            <a:noFill/>
          </a:ln>
        </p:spPr>
        <p:txBody>
          <a:bodyPr spcFirstLastPara="1" wrap="square" lIns="0" tIns="0" rIns="0" bIns="0" anchor="t" anchorCtr="0">
            <a:spAutoFit/>
          </a:bodyPr>
          <a:lstStyle/>
          <a:p>
            <a:pPr marL="0" marR="0" lvl="0" indent="0" algn="l" rtl="0">
              <a:lnSpc>
                <a:spcPct val="132743"/>
              </a:lnSpc>
              <a:spcBef>
                <a:spcPts val="0"/>
              </a:spcBef>
              <a:spcAft>
                <a:spcPts val="0"/>
              </a:spcAft>
              <a:buClr>
                <a:srgbClr val="00D4FF"/>
              </a:buClr>
              <a:buSzPts val="1808"/>
              <a:buFont typeface="Calibri"/>
              <a:buNone/>
            </a:pPr>
            <a:r>
              <a:rPr lang="en-US" sz="1808" b="1" i="0" u="none" strike="noStrike" cap="none">
                <a:solidFill>
                  <a:srgbClr val="00D4FF"/>
                </a:solidFill>
                <a:latin typeface="Calibri"/>
                <a:ea typeface="Calibri"/>
                <a:cs typeface="Calibri"/>
                <a:sym typeface="Calibri"/>
              </a:rPr>
              <a:t>10</a:t>
            </a:r>
            <a:endParaRPr sz="1808" b="0" i="0" u="none" strike="noStrike" cap="none">
              <a:solidFill>
                <a:schemeClr val="dk1"/>
              </a:solidFill>
              <a:latin typeface="Calibri"/>
              <a:ea typeface="Calibri"/>
              <a:cs typeface="Calibri"/>
              <a:sym typeface="Calibri"/>
            </a:endParaRPr>
          </a:p>
        </p:txBody>
      </p:sp>
      <p:sp>
        <p:nvSpPr>
          <p:cNvPr id="806" name="Google Shape;806;p19"/>
          <p:cNvSpPr/>
          <p:nvPr/>
        </p:nvSpPr>
        <p:spPr>
          <a:xfrm>
            <a:off x="5393531" y="3418597"/>
            <a:ext cx="621423" cy="203133"/>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00D4FF"/>
              </a:buClr>
              <a:buSzPts val="683"/>
              <a:buFont typeface="Calibri"/>
              <a:buNone/>
            </a:pPr>
            <a:r>
              <a:rPr lang="en-US" sz="1000" b="1" i="0" u="none" strike="noStrike" cap="none">
                <a:solidFill>
                  <a:srgbClr val="00D4FF"/>
                </a:solidFill>
                <a:latin typeface="Calibri"/>
                <a:ea typeface="Calibri"/>
                <a:cs typeface="Calibri"/>
                <a:sym typeface="Calibri"/>
              </a:rPr>
              <a:t>LOW</a:t>
            </a:r>
            <a:endParaRPr sz="1000" b="0" i="0" u="none" strike="noStrike" cap="none">
              <a:solidFill>
                <a:schemeClr val="dk1"/>
              </a:solidFill>
              <a:latin typeface="Calibri"/>
              <a:ea typeface="Calibri"/>
              <a:cs typeface="Calibri"/>
              <a:sym typeface="Calibri"/>
            </a:endParaRPr>
          </a:p>
        </p:txBody>
      </p:sp>
      <p:sp>
        <p:nvSpPr>
          <p:cNvPr id="807" name="Google Shape;807;p19"/>
          <p:cNvSpPr/>
          <p:nvPr/>
        </p:nvSpPr>
        <p:spPr>
          <a:xfrm>
            <a:off x="5387753" y="3655550"/>
            <a:ext cx="751922" cy="216960"/>
          </a:xfrm>
          <a:prstGeom prst="rect">
            <a:avLst/>
          </a:prstGeom>
          <a:noFill/>
          <a:ln>
            <a:noFill/>
          </a:ln>
        </p:spPr>
        <p:txBody>
          <a:bodyPr spcFirstLastPara="1" wrap="square" lIns="0" tIns="0" rIns="0" bIns="0" anchor="t" anchorCtr="0">
            <a:spAutoFit/>
          </a:bodyPr>
          <a:lstStyle/>
          <a:p>
            <a:pPr marL="0" marR="0" lvl="0" indent="0" algn="l" rtl="0">
              <a:lnSpc>
                <a:spcPct val="128824"/>
              </a:lnSpc>
              <a:spcBef>
                <a:spcPts val="0"/>
              </a:spcBef>
              <a:spcAft>
                <a:spcPts val="0"/>
              </a:spcAft>
              <a:buClr>
                <a:srgbClr val="B0B0B0"/>
              </a:buClr>
              <a:buSzPts val="621"/>
              <a:buFont typeface="Calibri"/>
              <a:buNone/>
            </a:pPr>
            <a:r>
              <a:rPr lang="en-US" sz="800" b="0" i="0" u="none" strike="noStrike" cap="none">
                <a:solidFill>
                  <a:srgbClr val="B0B0B0"/>
                </a:solidFill>
                <a:latin typeface="Calibri"/>
                <a:ea typeface="Calibri"/>
                <a:cs typeface="Calibri"/>
                <a:sym typeface="Calibri"/>
              </a:rPr>
              <a:t>53% of findings</a:t>
            </a:r>
            <a:endParaRPr sz="800" b="0" i="0" u="none" strike="noStrike" cap="none">
              <a:solidFill>
                <a:schemeClr val="dk1"/>
              </a:solidFill>
              <a:latin typeface="Calibri"/>
              <a:ea typeface="Calibri"/>
              <a:cs typeface="Calibri"/>
              <a:sym typeface="Calibri"/>
            </a:endParaRPr>
          </a:p>
        </p:txBody>
      </p:sp>
      <p:sp>
        <p:nvSpPr>
          <p:cNvPr id="808" name="Google Shape;808;p19"/>
          <p:cNvSpPr/>
          <p:nvPr/>
        </p:nvSpPr>
        <p:spPr>
          <a:xfrm>
            <a:off x="4714875" y="4177308"/>
            <a:ext cx="4071938" cy="832917"/>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9"/>
          <p:cNvSpPr/>
          <p:nvPr/>
        </p:nvSpPr>
        <p:spPr>
          <a:xfrm>
            <a:off x="4857750" y="4320183"/>
            <a:ext cx="3786188" cy="162480"/>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00FF41"/>
              </a:buClr>
              <a:buSzPts val="683"/>
              <a:buFont typeface="Calibri"/>
              <a:buNone/>
            </a:pPr>
            <a:r>
              <a:rPr lang="en-US" sz="800" b="1" i="0" u="none" strike="noStrike" cap="none" dirty="0">
                <a:solidFill>
                  <a:srgbClr val="00FF41"/>
                </a:solidFill>
                <a:latin typeface="Calibri"/>
                <a:ea typeface="Calibri"/>
                <a:cs typeface="Calibri"/>
                <a:sym typeface="Calibri"/>
              </a:rPr>
              <a:t>Total Findings</a:t>
            </a:r>
            <a:endParaRPr sz="800" b="0" i="0" u="none" strike="noStrike" cap="none" dirty="0">
              <a:solidFill>
                <a:schemeClr val="dk1"/>
              </a:solidFill>
              <a:latin typeface="Calibri"/>
              <a:ea typeface="Calibri"/>
              <a:cs typeface="Calibri"/>
              <a:sym typeface="Calibri"/>
            </a:endParaRPr>
          </a:p>
        </p:txBody>
      </p:sp>
      <p:sp>
        <p:nvSpPr>
          <p:cNvPr id="810" name="Google Shape;810;p19"/>
          <p:cNvSpPr/>
          <p:nvPr/>
        </p:nvSpPr>
        <p:spPr>
          <a:xfrm>
            <a:off x="4857750" y="4541639"/>
            <a:ext cx="3786188" cy="246221"/>
          </a:xfrm>
          <a:prstGeom prst="rect">
            <a:avLst/>
          </a:prstGeom>
          <a:noFill/>
          <a:ln>
            <a:noFill/>
          </a:ln>
        </p:spPr>
        <p:txBody>
          <a:bodyPr spcFirstLastPara="1" wrap="square" lIns="0" tIns="0" rIns="0" bIns="0" anchor="t" anchorCtr="0">
            <a:spAutoFit/>
          </a:bodyPr>
          <a:lstStyle/>
          <a:p>
            <a:pPr lvl="1">
              <a:buClr>
                <a:srgbClr val="E0E0E0"/>
              </a:buClr>
              <a:buSzPts val="634"/>
            </a:pPr>
            <a:r>
              <a:rPr lang="en-US" sz="800" b="1" i="0" u="none" strike="noStrike" cap="none" dirty="0">
                <a:solidFill>
                  <a:srgbClr val="E0E0E0"/>
                </a:solidFill>
                <a:latin typeface="Calibri"/>
                <a:ea typeface="Calibri"/>
                <a:cs typeface="Calibri"/>
                <a:sym typeface="Calibri"/>
              </a:rPr>
              <a:t>19 vulnerabilities</a:t>
            </a:r>
            <a:r>
              <a:rPr lang="en-US" sz="800" b="0" i="0" u="none" strike="noStrike" cap="none" dirty="0">
                <a:solidFill>
                  <a:srgbClr val="E0E0E0"/>
                </a:solidFill>
                <a:latin typeface="Calibri"/>
                <a:ea typeface="Calibri"/>
                <a:cs typeface="Calibri"/>
                <a:sym typeface="Calibri"/>
              </a:rPr>
              <a:t> identified across the </a:t>
            </a:r>
            <a:r>
              <a:rPr lang="en-US" sz="800" b="0" i="0" u="none" strike="noStrike" cap="none" dirty="0" err="1">
                <a:solidFill>
                  <a:srgbClr val="E0E0E0"/>
                </a:solidFill>
                <a:latin typeface="Calibri"/>
                <a:ea typeface="Calibri"/>
                <a:cs typeface="Calibri"/>
                <a:sym typeface="Calibri"/>
              </a:rPr>
              <a:t>Nahamstore</a:t>
            </a:r>
            <a:r>
              <a:rPr lang="en-US" sz="800" b="0" i="0" u="none" strike="noStrike" cap="none" dirty="0">
                <a:solidFill>
                  <a:srgbClr val="E0E0E0"/>
                </a:solidFill>
                <a:latin typeface="Calibri"/>
                <a:ea typeface="Calibri"/>
                <a:cs typeface="Calibri"/>
                <a:sym typeface="Calibri"/>
              </a:rPr>
              <a:t> application. Immediate remediation of critical and high-severity findings is required to reduce risk exposure.</a:t>
            </a:r>
            <a:endParaRPr sz="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pic>
        <p:nvPicPr>
          <p:cNvPr id="33" name="Google Shape;33;p2"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34" name="Google Shape;34;p2"/>
          <p:cNvSpPr/>
          <p:nvPr/>
        </p:nvSpPr>
        <p:spPr>
          <a:xfrm>
            <a:off x="428625" y="357188"/>
            <a:ext cx="8286750" cy="469702"/>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28625" y="812602"/>
            <a:ext cx="8286750" cy="14288"/>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28625" y="357188"/>
            <a:ext cx="8286750" cy="312539"/>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00FF41"/>
              </a:buClr>
              <a:buSzPts val="1602"/>
              <a:buFont typeface="Calibri"/>
              <a:buNone/>
            </a:pPr>
            <a:r>
              <a:rPr lang="en-US" sz="1602" b="1" i="0" u="none" strike="noStrike" cap="none">
                <a:solidFill>
                  <a:srgbClr val="00FF41"/>
                </a:solidFill>
                <a:latin typeface="Calibri"/>
                <a:ea typeface="Calibri"/>
                <a:cs typeface="Calibri"/>
                <a:sym typeface="Calibri"/>
              </a:rPr>
              <a:t>Executive Summary: Key Findings Overview</a:t>
            </a:r>
            <a:endParaRPr sz="1602" b="0" i="0" u="none" strike="noStrike" cap="none">
              <a:solidFill>
                <a:schemeClr val="dk1"/>
              </a:solidFill>
              <a:latin typeface="Calibri"/>
              <a:ea typeface="Calibri"/>
              <a:cs typeface="Calibri"/>
              <a:sym typeface="Calibri"/>
            </a:endParaRPr>
          </a:p>
        </p:txBody>
      </p:sp>
      <p:sp>
        <p:nvSpPr>
          <p:cNvPr id="37" name="Google Shape;37;p2"/>
          <p:cNvSpPr/>
          <p:nvPr/>
        </p:nvSpPr>
        <p:spPr>
          <a:xfrm>
            <a:off x="428625" y="1651992"/>
            <a:ext cx="3929063" cy="190821"/>
          </a:xfrm>
          <a:prstGeom prst="rect">
            <a:avLst/>
          </a:prstGeom>
          <a:noFill/>
          <a:ln>
            <a:noFill/>
          </a:ln>
        </p:spPr>
        <p:txBody>
          <a:bodyPr spcFirstLastPara="1" wrap="square" lIns="0" tIns="0" rIns="0" bIns="0" anchor="t" anchorCtr="0">
            <a:spAutoFit/>
          </a:bodyPr>
          <a:lstStyle/>
          <a:p>
            <a:pPr marL="0" marR="0" lvl="0" indent="0" algn="l" rtl="0">
              <a:lnSpc>
                <a:spcPct val="123796"/>
              </a:lnSpc>
              <a:spcBef>
                <a:spcPts val="0"/>
              </a:spcBef>
              <a:spcAft>
                <a:spcPts val="0"/>
              </a:spcAft>
              <a:buClr>
                <a:srgbClr val="00D4FF"/>
              </a:buClr>
              <a:buSzPts val="727"/>
              <a:buFont typeface="Calibri"/>
              <a:buNone/>
            </a:pPr>
            <a:r>
              <a:rPr lang="en-US" sz="1000" b="0" i="0" u="none" strike="noStrike" cap="none" dirty="0">
                <a:solidFill>
                  <a:srgbClr val="00D4FF"/>
                </a:solidFill>
                <a:latin typeface="Calibri"/>
                <a:ea typeface="Calibri"/>
                <a:cs typeface="Calibri"/>
                <a:sym typeface="Calibri"/>
              </a:rPr>
              <a:t>Total Findings</a:t>
            </a:r>
            <a:endParaRPr sz="1000" b="0" i="0" u="none" strike="noStrike" cap="none" dirty="0">
              <a:solidFill>
                <a:schemeClr val="dk1"/>
              </a:solidFill>
              <a:latin typeface="Calibri"/>
              <a:ea typeface="Calibri"/>
              <a:cs typeface="Calibri"/>
              <a:sym typeface="Calibri"/>
            </a:endParaRPr>
          </a:p>
        </p:txBody>
      </p:sp>
      <p:sp>
        <p:nvSpPr>
          <p:cNvPr id="38" name="Google Shape;38;p2"/>
          <p:cNvSpPr/>
          <p:nvPr/>
        </p:nvSpPr>
        <p:spPr>
          <a:xfrm>
            <a:off x="428625" y="1859161"/>
            <a:ext cx="3929063" cy="466130"/>
          </a:xfrm>
          <a:prstGeom prst="rect">
            <a:avLst/>
          </a:prstGeom>
          <a:noFill/>
          <a:ln>
            <a:noFill/>
          </a:ln>
        </p:spPr>
        <p:txBody>
          <a:bodyPr spcFirstLastPara="1" wrap="square" lIns="0" tIns="0" rIns="0" bIns="0" anchor="t" anchorCtr="0">
            <a:spAutoFit/>
          </a:bodyPr>
          <a:lstStyle/>
          <a:p>
            <a:pPr marL="0" marR="0" lvl="0" indent="0" algn="l" rtl="0">
              <a:lnSpc>
                <a:spcPct val="131362"/>
              </a:lnSpc>
              <a:spcBef>
                <a:spcPts val="0"/>
              </a:spcBef>
              <a:spcAft>
                <a:spcPts val="0"/>
              </a:spcAft>
              <a:buClr>
                <a:srgbClr val="00FF41"/>
              </a:buClr>
              <a:buSzPts val="2436"/>
              <a:buFont typeface="Calibri"/>
              <a:buNone/>
            </a:pPr>
            <a:r>
              <a:rPr lang="en-US" sz="2436" b="1" i="0" u="none" strike="noStrike" cap="none">
                <a:solidFill>
                  <a:srgbClr val="00FF41"/>
                </a:solidFill>
                <a:latin typeface="Calibri"/>
                <a:ea typeface="Calibri"/>
                <a:cs typeface="Calibri"/>
                <a:sym typeface="Calibri"/>
              </a:rPr>
              <a:t>19</a:t>
            </a:r>
            <a:endParaRPr sz="2436" b="0" i="0" u="none" strike="noStrike" cap="none">
              <a:solidFill>
                <a:schemeClr val="dk1"/>
              </a:solidFill>
              <a:latin typeface="Calibri"/>
              <a:ea typeface="Calibri"/>
              <a:cs typeface="Calibri"/>
              <a:sym typeface="Calibri"/>
            </a:endParaRPr>
          </a:p>
        </p:txBody>
      </p:sp>
      <p:sp>
        <p:nvSpPr>
          <p:cNvPr id="39" name="Google Shape;39;p2"/>
          <p:cNvSpPr/>
          <p:nvPr/>
        </p:nvSpPr>
        <p:spPr>
          <a:xfrm>
            <a:off x="621506" y="2788777"/>
            <a:ext cx="3736181" cy="203133"/>
          </a:xfrm>
          <a:prstGeom prst="rect">
            <a:avLst/>
          </a:prstGeom>
          <a:noFill/>
          <a:ln>
            <a:noFill/>
          </a:ln>
        </p:spPr>
        <p:txBody>
          <a:bodyPr spcFirstLastPara="1" wrap="square" lIns="0" tIns="0" rIns="0" bIns="0" anchor="t" anchorCtr="0">
            <a:spAutoFit/>
          </a:bodyPr>
          <a:lstStyle/>
          <a:p>
            <a:pPr marL="0" marR="0" lvl="0" indent="0" algn="l" rtl="0">
              <a:lnSpc>
                <a:spcPct val="131894"/>
              </a:lnSpc>
              <a:spcBef>
                <a:spcPts val="0"/>
              </a:spcBef>
              <a:spcAft>
                <a:spcPts val="0"/>
              </a:spcAft>
              <a:buClr>
                <a:srgbClr val="00FF41"/>
              </a:buClr>
              <a:buSzPts val="784"/>
              <a:buFont typeface="Calibri"/>
              <a:buNone/>
            </a:pPr>
            <a:r>
              <a:rPr lang="en-US" sz="1000" b="1" i="0" u="none" strike="noStrike" cap="none" dirty="0">
                <a:solidFill>
                  <a:srgbClr val="00FF41"/>
                </a:solidFill>
                <a:latin typeface="Calibri"/>
                <a:ea typeface="Calibri"/>
                <a:cs typeface="Calibri"/>
                <a:sym typeface="Calibri"/>
              </a:rPr>
              <a:t>CRITICAL: </a:t>
            </a:r>
            <a:r>
              <a:rPr lang="en-US" sz="1000" b="0" i="0" u="none" strike="noStrike" cap="none" dirty="0">
                <a:solidFill>
                  <a:srgbClr val="E0E0E0"/>
                </a:solidFill>
                <a:latin typeface="Calibri"/>
                <a:ea typeface="Calibri"/>
                <a:cs typeface="Calibri"/>
                <a:sym typeface="Calibri"/>
              </a:rPr>
              <a:t>1 (RCE)</a:t>
            </a:r>
            <a:endParaRPr sz="1000" b="0" i="0" u="none" strike="noStrike" cap="none" dirty="0">
              <a:solidFill>
                <a:schemeClr val="dk1"/>
              </a:solidFill>
              <a:latin typeface="Calibri"/>
              <a:ea typeface="Calibri"/>
              <a:cs typeface="Calibri"/>
              <a:sym typeface="Calibri"/>
            </a:endParaRPr>
          </a:p>
        </p:txBody>
      </p:sp>
      <p:sp>
        <p:nvSpPr>
          <p:cNvPr id="40" name="Google Shape;40;p2"/>
          <p:cNvSpPr/>
          <p:nvPr/>
        </p:nvSpPr>
        <p:spPr>
          <a:xfrm>
            <a:off x="621506" y="3087029"/>
            <a:ext cx="3736181" cy="203133"/>
          </a:xfrm>
          <a:prstGeom prst="rect">
            <a:avLst/>
          </a:prstGeom>
          <a:noFill/>
          <a:ln>
            <a:noFill/>
          </a:ln>
        </p:spPr>
        <p:txBody>
          <a:bodyPr spcFirstLastPara="1" wrap="square" lIns="0" tIns="0" rIns="0" bIns="0" anchor="t" anchorCtr="0">
            <a:spAutoFit/>
          </a:bodyPr>
          <a:lstStyle/>
          <a:p>
            <a:pPr marL="0" marR="0" lvl="0" indent="0" algn="l" rtl="0">
              <a:lnSpc>
                <a:spcPct val="131894"/>
              </a:lnSpc>
              <a:spcBef>
                <a:spcPts val="0"/>
              </a:spcBef>
              <a:spcAft>
                <a:spcPts val="0"/>
              </a:spcAft>
              <a:buClr>
                <a:srgbClr val="00FF41"/>
              </a:buClr>
              <a:buSzPts val="784"/>
              <a:buFont typeface="Calibri"/>
              <a:buNone/>
            </a:pPr>
            <a:r>
              <a:rPr lang="en-US" sz="1000" b="1" i="0" u="none" strike="noStrike" cap="none" dirty="0">
                <a:solidFill>
                  <a:srgbClr val="00FF41"/>
                </a:solidFill>
                <a:latin typeface="Calibri"/>
                <a:ea typeface="Calibri"/>
                <a:cs typeface="Calibri"/>
                <a:sym typeface="Calibri"/>
              </a:rPr>
              <a:t>HIGH: </a:t>
            </a:r>
            <a:r>
              <a:rPr lang="en-US" sz="1000" b="0" i="0" u="none" strike="noStrike" cap="none" dirty="0">
                <a:solidFill>
                  <a:srgbClr val="E0E0E0"/>
                </a:solidFill>
                <a:latin typeface="Calibri"/>
                <a:ea typeface="Calibri"/>
                <a:cs typeface="Calibri"/>
                <a:sym typeface="Calibri"/>
              </a:rPr>
              <a:t>4 (SQLi, XXE, LFI, SSRF)</a:t>
            </a:r>
            <a:endParaRPr sz="1000" b="0" i="0" u="none" strike="noStrike" cap="none" dirty="0">
              <a:solidFill>
                <a:schemeClr val="dk1"/>
              </a:solidFill>
              <a:latin typeface="Calibri"/>
              <a:ea typeface="Calibri"/>
              <a:cs typeface="Calibri"/>
              <a:sym typeface="Calibri"/>
            </a:endParaRPr>
          </a:p>
        </p:txBody>
      </p:sp>
      <p:sp>
        <p:nvSpPr>
          <p:cNvPr id="41" name="Google Shape;41;p2"/>
          <p:cNvSpPr/>
          <p:nvPr/>
        </p:nvSpPr>
        <p:spPr>
          <a:xfrm>
            <a:off x="621506" y="3385280"/>
            <a:ext cx="3736181" cy="203133"/>
          </a:xfrm>
          <a:prstGeom prst="rect">
            <a:avLst/>
          </a:prstGeom>
          <a:noFill/>
          <a:ln>
            <a:noFill/>
          </a:ln>
        </p:spPr>
        <p:txBody>
          <a:bodyPr spcFirstLastPara="1" wrap="square" lIns="0" tIns="0" rIns="0" bIns="0" anchor="t" anchorCtr="0">
            <a:spAutoFit/>
          </a:bodyPr>
          <a:lstStyle/>
          <a:p>
            <a:pPr marL="0" marR="0" lvl="0" indent="0" algn="l" rtl="0">
              <a:lnSpc>
                <a:spcPct val="131894"/>
              </a:lnSpc>
              <a:spcBef>
                <a:spcPts val="0"/>
              </a:spcBef>
              <a:spcAft>
                <a:spcPts val="0"/>
              </a:spcAft>
              <a:buClr>
                <a:srgbClr val="00FF41"/>
              </a:buClr>
              <a:buSzPts val="784"/>
              <a:buFont typeface="Calibri"/>
              <a:buNone/>
            </a:pPr>
            <a:r>
              <a:rPr lang="en-US" sz="1000" b="1" i="0" u="none" strike="noStrike" cap="none" dirty="0">
                <a:solidFill>
                  <a:srgbClr val="00FF41"/>
                </a:solidFill>
                <a:latin typeface="Calibri"/>
                <a:ea typeface="Calibri"/>
                <a:cs typeface="Calibri"/>
                <a:sym typeface="Calibri"/>
              </a:rPr>
              <a:t>MEDIUM: </a:t>
            </a:r>
            <a:r>
              <a:rPr lang="en-US" sz="1000" b="0" i="0" u="none" strike="noStrike" cap="none" dirty="0">
                <a:solidFill>
                  <a:srgbClr val="E0E0E0"/>
                </a:solidFill>
                <a:latin typeface="Calibri"/>
                <a:ea typeface="Calibri"/>
                <a:cs typeface="Calibri"/>
                <a:sym typeface="Calibri"/>
              </a:rPr>
              <a:t>4 (IDOR, 2 CSRF, Stored XSS)</a:t>
            </a:r>
            <a:endParaRPr sz="1000" b="0" i="0" u="none" strike="noStrike" cap="none" dirty="0">
              <a:solidFill>
                <a:schemeClr val="dk1"/>
              </a:solidFill>
              <a:latin typeface="Calibri"/>
              <a:ea typeface="Calibri"/>
              <a:cs typeface="Calibri"/>
              <a:sym typeface="Calibri"/>
            </a:endParaRPr>
          </a:p>
        </p:txBody>
      </p:sp>
      <p:sp>
        <p:nvSpPr>
          <p:cNvPr id="42" name="Google Shape;42;p2"/>
          <p:cNvSpPr/>
          <p:nvPr/>
        </p:nvSpPr>
        <p:spPr>
          <a:xfrm>
            <a:off x="621506" y="3683532"/>
            <a:ext cx="3736181" cy="203133"/>
          </a:xfrm>
          <a:prstGeom prst="rect">
            <a:avLst/>
          </a:prstGeom>
          <a:noFill/>
          <a:ln>
            <a:noFill/>
          </a:ln>
        </p:spPr>
        <p:txBody>
          <a:bodyPr spcFirstLastPara="1" wrap="square" lIns="0" tIns="0" rIns="0" bIns="0" anchor="t" anchorCtr="0">
            <a:spAutoFit/>
          </a:bodyPr>
          <a:lstStyle/>
          <a:p>
            <a:pPr marL="0" marR="0" lvl="0" indent="0" algn="l" rtl="0">
              <a:lnSpc>
                <a:spcPct val="131894"/>
              </a:lnSpc>
              <a:spcBef>
                <a:spcPts val="0"/>
              </a:spcBef>
              <a:spcAft>
                <a:spcPts val="0"/>
              </a:spcAft>
              <a:buClr>
                <a:srgbClr val="00FF41"/>
              </a:buClr>
              <a:buSzPts val="784"/>
              <a:buFont typeface="Calibri"/>
              <a:buNone/>
            </a:pPr>
            <a:r>
              <a:rPr lang="en-US" sz="1000" b="1" i="0" u="none" strike="noStrike" cap="none" dirty="0">
                <a:solidFill>
                  <a:srgbClr val="00FF41"/>
                </a:solidFill>
                <a:latin typeface="Calibri"/>
                <a:ea typeface="Calibri"/>
                <a:cs typeface="Calibri"/>
                <a:sym typeface="Calibri"/>
              </a:rPr>
              <a:t>LOW: </a:t>
            </a:r>
            <a:r>
              <a:rPr lang="en-US" sz="1000" b="0" i="0" u="none" strike="noStrike" cap="none" dirty="0">
                <a:solidFill>
                  <a:srgbClr val="E0E0E0"/>
                </a:solidFill>
                <a:latin typeface="Calibri"/>
                <a:ea typeface="Calibri"/>
                <a:cs typeface="Calibri"/>
                <a:sym typeface="Calibri"/>
              </a:rPr>
              <a:t>10 (6 XSS, 4 Redirects)</a:t>
            </a:r>
            <a:endParaRPr sz="1000" b="0" i="0" u="none" strike="noStrike" cap="none" dirty="0">
              <a:solidFill>
                <a:schemeClr val="dk1"/>
              </a:solidFill>
              <a:latin typeface="Calibri"/>
              <a:ea typeface="Calibri"/>
              <a:cs typeface="Calibri"/>
              <a:sym typeface="Calibri"/>
            </a:endParaRPr>
          </a:p>
        </p:txBody>
      </p:sp>
      <p:sp>
        <p:nvSpPr>
          <p:cNvPr id="43" name="Google Shape;43;p2"/>
          <p:cNvSpPr/>
          <p:nvPr/>
        </p:nvSpPr>
        <p:spPr>
          <a:xfrm>
            <a:off x="4786313" y="1580750"/>
            <a:ext cx="1893094" cy="942975"/>
          </a:xfrm>
          <a:prstGeom prst="rect">
            <a:avLst/>
          </a:prstGeom>
          <a:solidFill>
            <a:srgbClr val="FF3333">
              <a:alpha val="9803"/>
            </a:srgbClr>
          </a:solidFill>
          <a:ln w="18275" cap="flat" cmpd="sng">
            <a:solidFill>
              <a:srgbClr val="FF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4964906" y="1759344"/>
            <a:ext cx="1535906" cy="350044"/>
          </a:xfrm>
          <a:prstGeom prst="rect">
            <a:avLst/>
          </a:prstGeom>
          <a:noFill/>
          <a:ln>
            <a:noFill/>
          </a:ln>
        </p:spPr>
        <p:txBody>
          <a:bodyPr spcFirstLastPara="1" wrap="square" lIns="0" tIns="0" rIns="0" bIns="0" anchor="t" anchorCtr="0">
            <a:spAutoFit/>
          </a:bodyPr>
          <a:lstStyle/>
          <a:p>
            <a:pPr marL="0" marR="0" lvl="0" indent="0" algn="ctr" rtl="0">
              <a:lnSpc>
                <a:spcPct val="132743"/>
              </a:lnSpc>
              <a:spcBef>
                <a:spcPts val="0"/>
              </a:spcBef>
              <a:spcAft>
                <a:spcPts val="0"/>
              </a:spcAft>
              <a:buClr>
                <a:srgbClr val="FF3333"/>
              </a:buClr>
              <a:buSzPts val="1808"/>
              <a:buFont typeface="Calibri"/>
              <a:buNone/>
            </a:pPr>
            <a:r>
              <a:rPr lang="en-US" sz="1808" b="1" i="0" u="none" strike="noStrike" cap="none">
                <a:solidFill>
                  <a:srgbClr val="FF3333"/>
                </a:solidFill>
                <a:latin typeface="Calibri"/>
                <a:ea typeface="Calibri"/>
                <a:cs typeface="Calibri"/>
                <a:sym typeface="Calibri"/>
              </a:rPr>
              <a:t>1</a:t>
            </a:r>
            <a:endParaRPr sz="1808" b="0" i="0" u="none" strike="noStrike" cap="none">
              <a:solidFill>
                <a:schemeClr val="dk1"/>
              </a:solidFill>
              <a:latin typeface="Calibri"/>
              <a:ea typeface="Calibri"/>
              <a:cs typeface="Calibri"/>
              <a:sym typeface="Calibri"/>
            </a:endParaRPr>
          </a:p>
        </p:txBody>
      </p:sp>
      <p:sp>
        <p:nvSpPr>
          <p:cNvPr id="45" name="Google Shape;45;p2"/>
          <p:cNvSpPr/>
          <p:nvPr/>
        </p:nvSpPr>
        <p:spPr>
          <a:xfrm>
            <a:off x="4964906" y="2180825"/>
            <a:ext cx="1535906" cy="190821"/>
          </a:xfrm>
          <a:prstGeom prst="rect">
            <a:avLst/>
          </a:prstGeom>
          <a:noFill/>
          <a:ln>
            <a:noFill/>
          </a:ln>
        </p:spPr>
        <p:txBody>
          <a:bodyPr spcFirstLastPara="1" wrap="square" lIns="0" tIns="0" rIns="0" bIns="0" anchor="t" anchorCtr="0">
            <a:spAutoFit/>
          </a:bodyPr>
          <a:lstStyle/>
          <a:p>
            <a:pPr marL="0" marR="0" lvl="0" indent="0" algn="ctr" rtl="0">
              <a:lnSpc>
                <a:spcPct val="123796"/>
              </a:lnSpc>
              <a:spcBef>
                <a:spcPts val="0"/>
              </a:spcBef>
              <a:spcAft>
                <a:spcPts val="0"/>
              </a:spcAft>
              <a:buClr>
                <a:srgbClr val="E0E0E0"/>
              </a:buClr>
              <a:buSzPts val="727"/>
              <a:buFont typeface="Calibri"/>
              <a:buNone/>
            </a:pPr>
            <a:r>
              <a:rPr lang="en-US" sz="1000" b="0" i="0" u="none" strike="noStrike" cap="none" dirty="0">
                <a:solidFill>
                  <a:srgbClr val="E0E0E0"/>
                </a:solidFill>
                <a:latin typeface="Calibri"/>
                <a:ea typeface="Calibri"/>
                <a:cs typeface="Calibri"/>
                <a:sym typeface="Calibri"/>
              </a:rPr>
              <a:t>Critical</a:t>
            </a:r>
            <a:endParaRPr sz="1000" b="0" i="0" u="none" strike="noStrike" cap="none" dirty="0">
              <a:solidFill>
                <a:schemeClr val="dk1"/>
              </a:solidFill>
              <a:latin typeface="Calibri"/>
              <a:ea typeface="Calibri"/>
              <a:cs typeface="Calibri"/>
              <a:sym typeface="Calibri"/>
            </a:endParaRPr>
          </a:p>
        </p:txBody>
      </p:sp>
      <p:sp>
        <p:nvSpPr>
          <p:cNvPr id="46" name="Google Shape;46;p2"/>
          <p:cNvSpPr/>
          <p:nvPr/>
        </p:nvSpPr>
        <p:spPr>
          <a:xfrm>
            <a:off x="6822281" y="1580750"/>
            <a:ext cx="1893094" cy="942975"/>
          </a:xfrm>
          <a:prstGeom prst="rect">
            <a:avLst/>
          </a:prstGeom>
          <a:solidFill>
            <a:srgbClr val="FF9933">
              <a:alpha val="9803"/>
            </a:srgbClr>
          </a:solidFill>
          <a:ln w="1827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0875" y="1773631"/>
            <a:ext cx="1535906" cy="350044"/>
          </a:xfrm>
          <a:prstGeom prst="rect">
            <a:avLst/>
          </a:prstGeom>
          <a:noFill/>
          <a:ln>
            <a:noFill/>
          </a:ln>
        </p:spPr>
        <p:txBody>
          <a:bodyPr spcFirstLastPara="1" wrap="square" lIns="0" tIns="0" rIns="0" bIns="0" anchor="t" anchorCtr="0">
            <a:spAutoFit/>
          </a:bodyPr>
          <a:lstStyle/>
          <a:p>
            <a:pPr marL="0" marR="0" lvl="0" indent="0" algn="ctr" rtl="0">
              <a:lnSpc>
                <a:spcPct val="132743"/>
              </a:lnSpc>
              <a:spcBef>
                <a:spcPts val="0"/>
              </a:spcBef>
              <a:spcAft>
                <a:spcPts val="0"/>
              </a:spcAft>
              <a:buClr>
                <a:srgbClr val="FF9933"/>
              </a:buClr>
              <a:buSzPts val="1808"/>
              <a:buFont typeface="Calibri"/>
              <a:buNone/>
            </a:pPr>
            <a:r>
              <a:rPr lang="en-US" sz="1808" b="1" i="0" u="none" strike="noStrike" cap="none">
                <a:solidFill>
                  <a:srgbClr val="FF9933"/>
                </a:solidFill>
                <a:latin typeface="Calibri"/>
                <a:ea typeface="Calibri"/>
                <a:cs typeface="Calibri"/>
                <a:sym typeface="Calibri"/>
              </a:rPr>
              <a:t>4</a:t>
            </a:r>
            <a:endParaRPr sz="1808" b="0" i="0" u="none" strike="noStrike" cap="none">
              <a:solidFill>
                <a:schemeClr val="dk1"/>
              </a:solidFill>
              <a:latin typeface="Calibri"/>
              <a:ea typeface="Calibri"/>
              <a:cs typeface="Calibri"/>
              <a:sym typeface="Calibri"/>
            </a:endParaRPr>
          </a:p>
        </p:txBody>
      </p:sp>
      <p:sp>
        <p:nvSpPr>
          <p:cNvPr id="48" name="Google Shape;48;p2"/>
          <p:cNvSpPr/>
          <p:nvPr/>
        </p:nvSpPr>
        <p:spPr>
          <a:xfrm>
            <a:off x="7000875" y="2180825"/>
            <a:ext cx="1535906" cy="190821"/>
          </a:xfrm>
          <a:prstGeom prst="rect">
            <a:avLst/>
          </a:prstGeom>
          <a:noFill/>
          <a:ln>
            <a:noFill/>
          </a:ln>
        </p:spPr>
        <p:txBody>
          <a:bodyPr spcFirstLastPara="1" wrap="square" lIns="0" tIns="0" rIns="0" bIns="0" anchor="t" anchorCtr="0">
            <a:spAutoFit/>
          </a:bodyPr>
          <a:lstStyle/>
          <a:p>
            <a:pPr marL="0" marR="0" lvl="0" indent="0" algn="ctr" rtl="0">
              <a:lnSpc>
                <a:spcPct val="123796"/>
              </a:lnSpc>
              <a:spcBef>
                <a:spcPts val="0"/>
              </a:spcBef>
              <a:spcAft>
                <a:spcPts val="0"/>
              </a:spcAft>
              <a:buClr>
                <a:srgbClr val="E0E0E0"/>
              </a:buClr>
              <a:buSzPts val="727"/>
              <a:buFont typeface="Calibri"/>
              <a:buNone/>
            </a:pPr>
            <a:r>
              <a:rPr lang="en-US" sz="1000" b="0" i="0" u="none" strike="noStrike" cap="none" dirty="0">
                <a:solidFill>
                  <a:srgbClr val="E0E0E0"/>
                </a:solidFill>
                <a:latin typeface="Calibri"/>
                <a:ea typeface="Calibri"/>
                <a:cs typeface="Calibri"/>
                <a:sym typeface="Calibri"/>
              </a:rPr>
              <a:t>High</a:t>
            </a:r>
            <a:endParaRPr sz="1000" b="0" i="0" u="none" strike="noStrike" cap="none" dirty="0">
              <a:solidFill>
                <a:schemeClr val="dk1"/>
              </a:solidFill>
              <a:latin typeface="Calibri"/>
              <a:ea typeface="Calibri"/>
              <a:cs typeface="Calibri"/>
              <a:sym typeface="Calibri"/>
            </a:endParaRPr>
          </a:p>
        </p:txBody>
      </p:sp>
      <p:sp>
        <p:nvSpPr>
          <p:cNvPr id="49" name="Google Shape;49;p2"/>
          <p:cNvSpPr/>
          <p:nvPr/>
        </p:nvSpPr>
        <p:spPr>
          <a:xfrm>
            <a:off x="4786313" y="2652313"/>
            <a:ext cx="1893094" cy="942975"/>
          </a:xfrm>
          <a:prstGeom prst="rect">
            <a:avLst/>
          </a:prstGeom>
          <a:solidFill>
            <a:srgbClr val="FFFF33">
              <a:alpha val="9803"/>
            </a:srgbClr>
          </a:solidFill>
          <a:ln w="18275" cap="flat" cmpd="sng">
            <a:solidFill>
              <a:srgbClr val="FF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964906" y="2830906"/>
            <a:ext cx="1535906" cy="350044"/>
          </a:xfrm>
          <a:prstGeom prst="rect">
            <a:avLst/>
          </a:prstGeom>
          <a:noFill/>
          <a:ln>
            <a:noFill/>
          </a:ln>
        </p:spPr>
        <p:txBody>
          <a:bodyPr spcFirstLastPara="1" wrap="square" lIns="0" tIns="0" rIns="0" bIns="0" anchor="t" anchorCtr="0">
            <a:spAutoFit/>
          </a:bodyPr>
          <a:lstStyle/>
          <a:p>
            <a:pPr marL="0" marR="0" lvl="0" indent="0" algn="ctr" rtl="0">
              <a:lnSpc>
                <a:spcPct val="132743"/>
              </a:lnSpc>
              <a:spcBef>
                <a:spcPts val="0"/>
              </a:spcBef>
              <a:spcAft>
                <a:spcPts val="0"/>
              </a:spcAft>
              <a:buClr>
                <a:srgbClr val="FFFF33"/>
              </a:buClr>
              <a:buSzPts val="1808"/>
              <a:buFont typeface="Calibri"/>
              <a:buNone/>
            </a:pPr>
            <a:r>
              <a:rPr lang="en-US" sz="1808" b="1" i="0" u="none" strike="noStrike" cap="none">
                <a:solidFill>
                  <a:srgbClr val="FFFF33"/>
                </a:solidFill>
                <a:latin typeface="Calibri"/>
                <a:ea typeface="Calibri"/>
                <a:cs typeface="Calibri"/>
                <a:sym typeface="Calibri"/>
              </a:rPr>
              <a:t>4</a:t>
            </a:r>
            <a:endParaRPr sz="1808" b="0" i="0" u="none" strike="noStrike" cap="none">
              <a:solidFill>
                <a:schemeClr val="dk1"/>
              </a:solidFill>
              <a:latin typeface="Calibri"/>
              <a:ea typeface="Calibri"/>
              <a:cs typeface="Calibri"/>
              <a:sym typeface="Calibri"/>
            </a:endParaRPr>
          </a:p>
        </p:txBody>
      </p:sp>
      <p:sp>
        <p:nvSpPr>
          <p:cNvPr id="51" name="Google Shape;51;p2"/>
          <p:cNvSpPr/>
          <p:nvPr/>
        </p:nvSpPr>
        <p:spPr>
          <a:xfrm>
            <a:off x="4979193" y="3252387"/>
            <a:ext cx="1535906" cy="190821"/>
          </a:xfrm>
          <a:prstGeom prst="rect">
            <a:avLst/>
          </a:prstGeom>
          <a:noFill/>
          <a:ln>
            <a:noFill/>
          </a:ln>
        </p:spPr>
        <p:txBody>
          <a:bodyPr spcFirstLastPara="1" wrap="square" lIns="0" tIns="0" rIns="0" bIns="0" anchor="t" anchorCtr="0">
            <a:spAutoFit/>
          </a:bodyPr>
          <a:lstStyle/>
          <a:p>
            <a:pPr marL="0" marR="0" lvl="0" indent="0" algn="ctr" rtl="0">
              <a:lnSpc>
                <a:spcPct val="123796"/>
              </a:lnSpc>
              <a:spcBef>
                <a:spcPts val="0"/>
              </a:spcBef>
              <a:spcAft>
                <a:spcPts val="0"/>
              </a:spcAft>
              <a:buClr>
                <a:srgbClr val="E0E0E0"/>
              </a:buClr>
              <a:buSzPts val="727"/>
              <a:buFont typeface="Calibri"/>
              <a:buNone/>
            </a:pPr>
            <a:r>
              <a:rPr lang="en-US" sz="1000" b="0" i="0" u="none" strike="noStrike" cap="none" dirty="0">
                <a:solidFill>
                  <a:srgbClr val="E0E0E0"/>
                </a:solidFill>
                <a:latin typeface="Calibri"/>
                <a:ea typeface="Calibri"/>
                <a:cs typeface="Calibri"/>
                <a:sym typeface="Calibri"/>
              </a:rPr>
              <a:t>Medium</a:t>
            </a:r>
            <a:endParaRPr sz="1000" b="0" i="0" u="none" strike="noStrike" cap="none" dirty="0">
              <a:solidFill>
                <a:schemeClr val="dk1"/>
              </a:solidFill>
              <a:latin typeface="Calibri"/>
              <a:ea typeface="Calibri"/>
              <a:cs typeface="Calibri"/>
              <a:sym typeface="Calibri"/>
            </a:endParaRPr>
          </a:p>
        </p:txBody>
      </p:sp>
      <p:sp>
        <p:nvSpPr>
          <p:cNvPr id="52" name="Google Shape;52;p2"/>
          <p:cNvSpPr/>
          <p:nvPr/>
        </p:nvSpPr>
        <p:spPr>
          <a:xfrm>
            <a:off x="6822281" y="2652313"/>
            <a:ext cx="1893094" cy="942975"/>
          </a:xfrm>
          <a:prstGeom prst="rect">
            <a:avLst/>
          </a:prstGeom>
          <a:solidFill>
            <a:srgbClr val="00D4FF">
              <a:alpha val="9803"/>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7000875" y="2845194"/>
            <a:ext cx="1535906" cy="350044"/>
          </a:xfrm>
          <a:prstGeom prst="rect">
            <a:avLst/>
          </a:prstGeom>
          <a:noFill/>
          <a:ln>
            <a:noFill/>
          </a:ln>
        </p:spPr>
        <p:txBody>
          <a:bodyPr spcFirstLastPara="1" wrap="square" lIns="0" tIns="0" rIns="0" bIns="0" anchor="t" anchorCtr="0">
            <a:spAutoFit/>
          </a:bodyPr>
          <a:lstStyle/>
          <a:p>
            <a:pPr marL="0" marR="0" lvl="0" indent="0" algn="ctr" rtl="0">
              <a:lnSpc>
                <a:spcPct val="132743"/>
              </a:lnSpc>
              <a:spcBef>
                <a:spcPts val="0"/>
              </a:spcBef>
              <a:spcAft>
                <a:spcPts val="0"/>
              </a:spcAft>
              <a:buClr>
                <a:srgbClr val="00D4FF"/>
              </a:buClr>
              <a:buSzPts val="1808"/>
              <a:buFont typeface="Calibri"/>
              <a:buNone/>
            </a:pPr>
            <a:r>
              <a:rPr lang="en-US" sz="1808" b="1" i="0" u="none" strike="noStrike" cap="none">
                <a:solidFill>
                  <a:srgbClr val="00D4FF"/>
                </a:solidFill>
                <a:latin typeface="Calibri"/>
                <a:ea typeface="Calibri"/>
                <a:cs typeface="Calibri"/>
                <a:sym typeface="Calibri"/>
              </a:rPr>
              <a:t>10</a:t>
            </a:r>
            <a:endParaRPr sz="1808" b="0" i="0" u="none" strike="noStrike" cap="none">
              <a:solidFill>
                <a:schemeClr val="dk1"/>
              </a:solidFill>
              <a:latin typeface="Calibri"/>
              <a:ea typeface="Calibri"/>
              <a:cs typeface="Calibri"/>
              <a:sym typeface="Calibri"/>
            </a:endParaRPr>
          </a:p>
        </p:txBody>
      </p:sp>
      <p:sp>
        <p:nvSpPr>
          <p:cNvPr id="54" name="Google Shape;54;p2"/>
          <p:cNvSpPr/>
          <p:nvPr/>
        </p:nvSpPr>
        <p:spPr>
          <a:xfrm>
            <a:off x="7000875" y="3252388"/>
            <a:ext cx="1535906" cy="190821"/>
          </a:xfrm>
          <a:prstGeom prst="rect">
            <a:avLst/>
          </a:prstGeom>
          <a:noFill/>
          <a:ln>
            <a:noFill/>
          </a:ln>
        </p:spPr>
        <p:txBody>
          <a:bodyPr spcFirstLastPara="1" wrap="square" lIns="0" tIns="0" rIns="0" bIns="0" anchor="t" anchorCtr="0">
            <a:spAutoFit/>
          </a:bodyPr>
          <a:lstStyle/>
          <a:p>
            <a:pPr marL="0" marR="0" lvl="0" indent="0" algn="ctr" rtl="0">
              <a:lnSpc>
                <a:spcPct val="123796"/>
              </a:lnSpc>
              <a:spcBef>
                <a:spcPts val="0"/>
              </a:spcBef>
              <a:spcAft>
                <a:spcPts val="0"/>
              </a:spcAft>
              <a:buClr>
                <a:srgbClr val="E0E0E0"/>
              </a:buClr>
              <a:buSzPts val="727"/>
              <a:buFont typeface="Calibri"/>
              <a:buNone/>
            </a:pPr>
            <a:r>
              <a:rPr lang="en-US" sz="1000" b="0" i="0" u="none" strike="noStrike" cap="none" dirty="0">
                <a:solidFill>
                  <a:srgbClr val="E0E0E0"/>
                </a:solidFill>
                <a:latin typeface="Calibri"/>
                <a:ea typeface="Calibri"/>
                <a:cs typeface="Calibri"/>
                <a:sym typeface="Calibri"/>
              </a:rPr>
              <a:t>Low</a:t>
            </a:r>
            <a:endParaRPr sz="1000" b="0" i="0" u="none" strike="noStrike" cap="none" dirty="0">
              <a:solidFill>
                <a:schemeClr val="dk1"/>
              </a:solidFill>
              <a:latin typeface="Calibri"/>
              <a:ea typeface="Calibri"/>
              <a:cs typeface="Calibri"/>
              <a:sym typeface="Calibri"/>
            </a:endParaRPr>
          </a:p>
        </p:txBody>
      </p:sp>
      <p:sp>
        <p:nvSpPr>
          <p:cNvPr id="55" name="Google Shape;55;p2"/>
          <p:cNvSpPr/>
          <p:nvPr/>
        </p:nvSpPr>
        <p:spPr>
          <a:xfrm>
            <a:off x="4786313" y="3795313"/>
            <a:ext cx="3929063" cy="440762"/>
          </a:xfrm>
          <a:prstGeom prst="rect">
            <a:avLst/>
          </a:prstGeom>
          <a:noFill/>
          <a:ln>
            <a:noFill/>
          </a:ln>
        </p:spPr>
        <p:txBody>
          <a:bodyPr spcFirstLastPara="1" wrap="square" lIns="170050" tIns="0" rIns="0" bIns="0" anchor="t" anchorCtr="0">
            <a:spAutoFit/>
          </a:bodyPr>
          <a:lstStyle/>
          <a:p>
            <a:pPr marL="0" marR="0" lvl="0" indent="0" algn="l" rtl="0">
              <a:lnSpc>
                <a:spcPct val="178817"/>
              </a:lnSpc>
              <a:spcBef>
                <a:spcPts val="0"/>
              </a:spcBef>
              <a:spcAft>
                <a:spcPts val="0"/>
              </a:spcAft>
              <a:buClr>
                <a:srgbClr val="E0E0E0"/>
              </a:buClr>
              <a:buSzPts val="683"/>
              <a:buFont typeface="Calibri"/>
              <a:buNone/>
            </a:pPr>
            <a:r>
              <a:rPr lang="en-US" sz="800" b="1" i="0" u="none" strike="noStrike" cap="none" dirty="0">
                <a:solidFill>
                  <a:srgbClr val="E0E0E0"/>
                </a:solidFill>
                <a:latin typeface="Calibri"/>
                <a:ea typeface="Calibri"/>
                <a:cs typeface="Calibri"/>
                <a:sym typeface="Calibri"/>
              </a:rPr>
              <a:t>Business Impact:</a:t>
            </a:r>
            <a:r>
              <a:rPr lang="en-US" sz="800" b="0" i="0" u="none" strike="noStrike" cap="none" dirty="0">
                <a:solidFill>
                  <a:srgbClr val="E0E0E0"/>
                </a:solidFill>
                <a:latin typeface="Calibri"/>
                <a:ea typeface="Calibri"/>
                <a:cs typeface="Calibri"/>
                <a:sym typeface="Calibri"/>
              </a:rPr>
              <a:t> Identified vulnerabilities present significant risks to confidentiality, integrity, and availability of the application and underlying systems.</a:t>
            </a:r>
            <a:endParaRPr sz="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pic>
        <p:nvPicPr>
          <p:cNvPr id="816" name="Google Shape;816;p20" descr="preencoded.png"/>
          <p:cNvPicPr preferRelativeResize="0"/>
          <p:nvPr/>
        </p:nvPicPr>
        <p:blipFill rotWithShape="1">
          <a:blip r:embed="rId3">
            <a:alphaModFix/>
          </a:blip>
          <a:srcRect/>
          <a:stretch/>
        </p:blipFill>
        <p:spPr>
          <a:xfrm>
            <a:off x="4729" y="0"/>
            <a:ext cx="9144002" cy="5143501"/>
          </a:xfrm>
          <a:prstGeom prst="rect">
            <a:avLst/>
          </a:prstGeom>
          <a:noFill/>
          <a:ln>
            <a:noFill/>
          </a:ln>
        </p:spPr>
      </p:pic>
      <p:sp>
        <p:nvSpPr>
          <p:cNvPr id="817" name="Google Shape;817;p20"/>
          <p:cNvSpPr/>
          <p:nvPr/>
        </p:nvSpPr>
        <p:spPr>
          <a:xfrm>
            <a:off x="285750" y="250031"/>
            <a:ext cx="8572500" cy="373261"/>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0"/>
          <p:cNvSpPr/>
          <p:nvPr/>
        </p:nvSpPr>
        <p:spPr>
          <a:xfrm>
            <a:off x="285750" y="609005"/>
            <a:ext cx="8572500" cy="14288"/>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0"/>
          <p:cNvSpPr/>
          <p:nvPr/>
        </p:nvSpPr>
        <p:spPr>
          <a:xfrm>
            <a:off x="285750" y="250031"/>
            <a:ext cx="8572500" cy="273248"/>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00FF41"/>
              </a:buClr>
              <a:buSzPts val="1397"/>
              <a:buFont typeface="Calibri"/>
              <a:buNone/>
            </a:pPr>
            <a:r>
              <a:rPr lang="en-US" sz="1397" b="1" i="0" u="none" strike="noStrike" cap="none">
                <a:solidFill>
                  <a:srgbClr val="00FF41"/>
                </a:solidFill>
                <a:latin typeface="Calibri"/>
                <a:ea typeface="Calibri"/>
                <a:cs typeface="Calibri"/>
                <a:sym typeface="Calibri"/>
              </a:rPr>
              <a:t>Consolidated Findings Reference Table</a:t>
            </a:r>
            <a:endParaRPr sz="1397" b="0" i="0" u="none" strike="noStrike" cap="none">
              <a:solidFill>
                <a:schemeClr val="dk1"/>
              </a:solidFill>
              <a:latin typeface="Calibri"/>
              <a:ea typeface="Calibri"/>
              <a:cs typeface="Calibri"/>
              <a:sym typeface="Calibri"/>
            </a:endParaRPr>
          </a:p>
        </p:txBody>
      </p:sp>
      <p:sp>
        <p:nvSpPr>
          <p:cNvPr id="820" name="Google Shape;820;p20"/>
          <p:cNvSpPr/>
          <p:nvPr/>
        </p:nvSpPr>
        <p:spPr>
          <a:xfrm>
            <a:off x="289322" y="755452"/>
            <a:ext cx="8565356" cy="260021"/>
          </a:xfrm>
          <a:prstGeom prst="rect">
            <a:avLst/>
          </a:prstGeom>
          <a:solidFill>
            <a:srgbClr val="1A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0"/>
          <p:cNvSpPr/>
          <p:nvPr/>
        </p:nvSpPr>
        <p:spPr>
          <a:xfrm>
            <a:off x="289322" y="755452"/>
            <a:ext cx="8565356" cy="260021"/>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0"/>
          <p:cNvSpPr/>
          <p:nvPr/>
        </p:nvSpPr>
        <p:spPr>
          <a:xfrm>
            <a:off x="289322" y="755452"/>
            <a:ext cx="1027835" cy="260021"/>
          </a:xfrm>
          <a:prstGeom prst="rect">
            <a:avLst/>
          </a:prstGeom>
          <a:solidFill>
            <a:srgbClr val="00FF41"/>
          </a:solidFill>
          <a:ln w="952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0"/>
          <p:cNvSpPr/>
          <p:nvPr/>
        </p:nvSpPr>
        <p:spPr>
          <a:xfrm>
            <a:off x="525034" y="645138"/>
            <a:ext cx="1027835" cy="431883"/>
          </a:xfrm>
          <a:prstGeom prst="rect">
            <a:avLst/>
          </a:prstGeom>
          <a:noFill/>
          <a:ln>
            <a:noFill/>
          </a:ln>
        </p:spPr>
        <p:txBody>
          <a:bodyPr spcFirstLastPara="1" wrap="square" lIns="68050" tIns="85075" rIns="68050" bIns="85075" anchor="ctr" anchorCtr="0">
            <a:spAutoFit/>
          </a:bodyPr>
          <a:lstStyle/>
          <a:p>
            <a:pPr marL="0" marR="0" lvl="0" indent="0" algn="l" rtl="0">
              <a:lnSpc>
                <a:spcPct val="168539"/>
              </a:lnSpc>
              <a:spcBef>
                <a:spcPts val="0"/>
              </a:spcBef>
              <a:spcAft>
                <a:spcPts val="0"/>
              </a:spcAft>
              <a:buClr>
                <a:srgbClr val="1A1A1A"/>
              </a:buClr>
              <a:buSzPts val="534"/>
              <a:buFont typeface="Calibri"/>
              <a:buNone/>
            </a:pPr>
            <a:r>
              <a:rPr lang="en-US" sz="1000" b="1" i="0" u="none" strike="noStrike" cap="none" dirty="0">
                <a:solidFill>
                  <a:srgbClr val="1A1A1A"/>
                </a:solidFill>
                <a:latin typeface="Calibri"/>
                <a:ea typeface="Calibri"/>
                <a:cs typeface="Calibri"/>
                <a:sym typeface="Calibri"/>
              </a:rPr>
              <a:t>Severity</a:t>
            </a:r>
            <a:endParaRPr sz="1000" b="0" i="0" u="none" strike="noStrike" cap="none" dirty="0">
              <a:solidFill>
                <a:schemeClr val="dk1"/>
              </a:solidFill>
              <a:latin typeface="Calibri"/>
              <a:ea typeface="Calibri"/>
              <a:cs typeface="Calibri"/>
              <a:sym typeface="Calibri"/>
            </a:endParaRPr>
          </a:p>
        </p:txBody>
      </p:sp>
      <p:sp>
        <p:nvSpPr>
          <p:cNvPr id="824" name="Google Shape;824;p20"/>
          <p:cNvSpPr/>
          <p:nvPr/>
        </p:nvSpPr>
        <p:spPr>
          <a:xfrm>
            <a:off x="1317157" y="755452"/>
            <a:ext cx="2398291" cy="260021"/>
          </a:xfrm>
          <a:prstGeom prst="rect">
            <a:avLst/>
          </a:prstGeom>
          <a:solidFill>
            <a:srgbClr val="00FF41"/>
          </a:solidFill>
          <a:ln w="952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0"/>
          <p:cNvSpPr/>
          <p:nvPr/>
        </p:nvSpPr>
        <p:spPr>
          <a:xfrm>
            <a:off x="1933869" y="645138"/>
            <a:ext cx="2398291" cy="431883"/>
          </a:xfrm>
          <a:prstGeom prst="rect">
            <a:avLst/>
          </a:prstGeom>
          <a:noFill/>
          <a:ln>
            <a:noFill/>
          </a:ln>
        </p:spPr>
        <p:txBody>
          <a:bodyPr spcFirstLastPara="1" wrap="square" lIns="68050" tIns="85075" rIns="68050" bIns="85075" anchor="ctr" anchorCtr="0">
            <a:spAutoFit/>
          </a:bodyPr>
          <a:lstStyle/>
          <a:p>
            <a:pPr marL="0" marR="0" lvl="0" indent="0" algn="l" rtl="0">
              <a:lnSpc>
                <a:spcPct val="168539"/>
              </a:lnSpc>
              <a:spcBef>
                <a:spcPts val="0"/>
              </a:spcBef>
              <a:spcAft>
                <a:spcPts val="0"/>
              </a:spcAft>
              <a:buClr>
                <a:srgbClr val="1A1A1A"/>
              </a:buClr>
              <a:buSzPts val="534"/>
              <a:buFont typeface="Calibri"/>
              <a:buNone/>
            </a:pPr>
            <a:r>
              <a:rPr lang="en-US" sz="1000" b="1" i="0" u="none" strike="noStrike" cap="none" dirty="0">
                <a:solidFill>
                  <a:srgbClr val="1A1A1A"/>
                </a:solidFill>
                <a:latin typeface="Calibri"/>
                <a:ea typeface="Calibri"/>
                <a:cs typeface="Calibri"/>
                <a:sym typeface="Calibri"/>
              </a:rPr>
              <a:t>Vulnerability</a:t>
            </a:r>
            <a:endParaRPr sz="1000" b="0" i="0" u="none" strike="noStrike" cap="none" dirty="0">
              <a:solidFill>
                <a:schemeClr val="dk1"/>
              </a:solidFill>
              <a:latin typeface="Calibri"/>
              <a:ea typeface="Calibri"/>
              <a:cs typeface="Calibri"/>
              <a:sym typeface="Calibri"/>
            </a:endParaRPr>
          </a:p>
        </p:txBody>
      </p:sp>
      <p:sp>
        <p:nvSpPr>
          <p:cNvPr id="826" name="Google Shape;826;p20"/>
          <p:cNvSpPr/>
          <p:nvPr/>
        </p:nvSpPr>
        <p:spPr>
          <a:xfrm>
            <a:off x="3715448" y="755452"/>
            <a:ext cx="856524" cy="260021"/>
          </a:xfrm>
          <a:prstGeom prst="rect">
            <a:avLst/>
          </a:prstGeom>
          <a:solidFill>
            <a:srgbClr val="00FF41"/>
          </a:solidFill>
          <a:ln w="952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0"/>
          <p:cNvSpPr/>
          <p:nvPr/>
        </p:nvSpPr>
        <p:spPr>
          <a:xfrm>
            <a:off x="3930840" y="645138"/>
            <a:ext cx="856524" cy="431883"/>
          </a:xfrm>
          <a:prstGeom prst="rect">
            <a:avLst/>
          </a:prstGeom>
          <a:noFill/>
          <a:ln>
            <a:noFill/>
          </a:ln>
        </p:spPr>
        <p:txBody>
          <a:bodyPr spcFirstLastPara="1" wrap="square" lIns="68050" tIns="85075" rIns="68050" bIns="85075" anchor="ctr" anchorCtr="0">
            <a:spAutoFit/>
          </a:bodyPr>
          <a:lstStyle/>
          <a:p>
            <a:pPr marL="0" marR="0" lvl="0" indent="0" algn="l" rtl="0">
              <a:lnSpc>
                <a:spcPct val="168539"/>
              </a:lnSpc>
              <a:spcBef>
                <a:spcPts val="0"/>
              </a:spcBef>
              <a:spcAft>
                <a:spcPts val="0"/>
              </a:spcAft>
              <a:buClr>
                <a:srgbClr val="1A1A1A"/>
              </a:buClr>
              <a:buSzPts val="534"/>
              <a:buFont typeface="Calibri"/>
              <a:buNone/>
            </a:pPr>
            <a:r>
              <a:rPr lang="en-US" sz="1000" b="1" i="0" u="none" strike="noStrike" cap="none" dirty="0">
                <a:solidFill>
                  <a:srgbClr val="1A1A1A"/>
                </a:solidFill>
                <a:latin typeface="Calibri"/>
                <a:ea typeface="Calibri"/>
                <a:cs typeface="Calibri"/>
                <a:sym typeface="Calibri"/>
              </a:rPr>
              <a:t>CVSS</a:t>
            </a:r>
            <a:endParaRPr sz="1000" b="0" i="0" u="none" strike="noStrike" cap="none" dirty="0">
              <a:solidFill>
                <a:schemeClr val="dk1"/>
              </a:solidFill>
              <a:latin typeface="Calibri"/>
              <a:ea typeface="Calibri"/>
              <a:cs typeface="Calibri"/>
              <a:sym typeface="Calibri"/>
            </a:endParaRPr>
          </a:p>
        </p:txBody>
      </p:sp>
      <p:sp>
        <p:nvSpPr>
          <p:cNvPr id="828" name="Google Shape;828;p20"/>
          <p:cNvSpPr/>
          <p:nvPr/>
        </p:nvSpPr>
        <p:spPr>
          <a:xfrm>
            <a:off x="4571972" y="755452"/>
            <a:ext cx="4282706" cy="260021"/>
          </a:xfrm>
          <a:prstGeom prst="rect">
            <a:avLst/>
          </a:prstGeom>
          <a:solidFill>
            <a:srgbClr val="00FF41"/>
          </a:solidFill>
          <a:ln w="952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0"/>
          <p:cNvSpPr/>
          <p:nvPr/>
        </p:nvSpPr>
        <p:spPr>
          <a:xfrm>
            <a:off x="6259497" y="645138"/>
            <a:ext cx="932041" cy="431883"/>
          </a:xfrm>
          <a:prstGeom prst="rect">
            <a:avLst/>
          </a:prstGeom>
          <a:noFill/>
          <a:ln>
            <a:noFill/>
          </a:ln>
        </p:spPr>
        <p:txBody>
          <a:bodyPr spcFirstLastPara="1" wrap="square" lIns="68050" tIns="85075" rIns="68050" bIns="85075" anchor="ctr" anchorCtr="0">
            <a:spAutoFit/>
          </a:bodyPr>
          <a:lstStyle/>
          <a:p>
            <a:pPr marL="0" marR="0" lvl="0" indent="0" algn="l" rtl="0">
              <a:lnSpc>
                <a:spcPct val="168539"/>
              </a:lnSpc>
              <a:spcBef>
                <a:spcPts val="0"/>
              </a:spcBef>
              <a:spcAft>
                <a:spcPts val="0"/>
              </a:spcAft>
              <a:buClr>
                <a:srgbClr val="1A1A1A"/>
              </a:buClr>
              <a:buSzPts val="534"/>
              <a:buFont typeface="Calibri"/>
              <a:buNone/>
            </a:pPr>
            <a:r>
              <a:rPr lang="en-US" sz="1000" b="1" i="0" u="none" strike="noStrike" cap="none" dirty="0">
                <a:solidFill>
                  <a:srgbClr val="1A1A1A"/>
                </a:solidFill>
                <a:latin typeface="Calibri"/>
                <a:ea typeface="Calibri"/>
                <a:cs typeface="Calibri"/>
                <a:sym typeface="Calibri"/>
              </a:rPr>
              <a:t>Description</a:t>
            </a:r>
            <a:endParaRPr sz="1000" b="0" i="0" u="none" strike="noStrike" cap="none" dirty="0">
              <a:solidFill>
                <a:schemeClr val="dk1"/>
              </a:solidFill>
              <a:latin typeface="Calibri"/>
              <a:ea typeface="Calibri"/>
              <a:cs typeface="Calibri"/>
              <a:sym typeface="Calibri"/>
            </a:endParaRPr>
          </a:p>
        </p:txBody>
      </p:sp>
      <p:sp>
        <p:nvSpPr>
          <p:cNvPr id="830" name="Google Shape;830;p20"/>
          <p:cNvSpPr/>
          <p:nvPr/>
        </p:nvSpPr>
        <p:spPr>
          <a:xfrm>
            <a:off x="289322" y="1008329"/>
            <a:ext cx="8565356" cy="278606"/>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0"/>
          <p:cNvSpPr/>
          <p:nvPr/>
        </p:nvSpPr>
        <p:spPr>
          <a:xfrm>
            <a:off x="548164" y="1069051"/>
            <a:ext cx="500063" cy="157163"/>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0"/>
          <p:cNvSpPr/>
          <p:nvPr/>
        </p:nvSpPr>
        <p:spPr>
          <a:xfrm>
            <a:off x="548164" y="1044667"/>
            <a:ext cx="500063" cy="314936"/>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dirty="0">
                <a:solidFill>
                  <a:srgbClr val="1A1A1A"/>
                </a:solidFill>
                <a:latin typeface="Calibri"/>
                <a:ea typeface="Calibri"/>
                <a:cs typeface="Calibri"/>
                <a:sym typeface="Calibri"/>
              </a:rPr>
              <a:t>CRITICAL</a:t>
            </a:r>
            <a:endParaRPr sz="800" b="0" i="0" u="none" strike="noStrike" cap="none" dirty="0">
              <a:solidFill>
                <a:schemeClr val="dk1"/>
              </a:solidFill>
              <a:latin typeface="Calibri"/>
              <a:ea typeface="Calibri"/>
              <a:cs typeface="Calibri"/>
              <a:sym typeface="Calibri"/>
            </a:endParaRPr>
          </a:p>
        </p:txBody>
      </p:sp>
      <p:sp>
        <p:nvSpPr>
          <p:cNvPr id="833" name="Google Shape;833;p20"/>
          <p:cNvSpPr/>
          <p:nvPr/>
        </p:nvSpPr>
        <p:spPr>
          <a:xfrm>
            <a:off x="1409981" y="1030851"/>
            <a:ext cx="1643641" cy="23490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Remote Code Execution (RCE)</a:t>
            </a:r>
            <a:endParaRPr sz="800" b="0" i="0" u="none" strike="noStrike" cap="none" dirty="0">
              <a:solidFill>
                <a:schemeClr val="dk1"/>
              </a:solidFill>
              <a:latin typeface="Calibri"/>
              <a:ea typeface="Calibri"/>
              <a:cs typeface="Calibri"/>
              <a:sym typeface="Calibri"/>
            </a:endParaRPr>
          </a:p>
        </p:txBody>
      </p:sp>
      <p:sp>
        <p:nvSpPr>
          <p:cNvPr id="834" name="Google Shape;834;p20"/>
          <p:cNvSpPr/>
          <p:nvPr/>
        </p:nvSpPr>
        <p:spPr>
          <a:xfrm>
            <a:off x="4065730" y="1025725"/>
            <a:ext cx="275440" cy="20807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800" b="1" i="0" u="none" strike="noStrike" cap="none" dirty="0">
                <a:solidFill>
                  <a:srgbClr val="00FF41"/>
                </a:solidFill>
                <a:latin typeface="Calibri"/>
                <a:ea typeface="Calibri"/>
                <a:cs typeface="Calibri"/>
                <a:sym typeface="Calibri"/>
              </a:rPr>
              <a:t>9.8</a:t>
            </a:r>
            <a:endParaRPr sz="800" b="0" i="0" u="none" strike="noStrike" cap="none" dirty="0">
              <a:solidFill>
                <a:schemeClr val="dk1"/>
              </a:solidFill>
              <a:latin typeface="Calibri"/>
              <a:ea typeface="Calibri"/>
              <a:cs typeface="Calibri"/>
              <a:sym typeface="Calibri"/>
            </a:endParaRPr>
          </a:p>
        </p:txBody>
      </p:sp>
      <p:sp>
        <p:nvSpPr>
          <p:cNvPr id="835" name="Google Shape;835;p20"/>
          <p:cNvSpPr/>
          <p:nvPr/>
        </p:nvSpPr>
        <p:spPr>
          <a:xfrm>
            <a:off x="4632694" y="1094695"/>
            <a:ext cx="4106177"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dirty="0">
                <a:solidFill>
                  <a:srgbClr val="E0E0E0"/>
                </a:solidFill>
                <a:latin typeface="Calibri"/>
                <a:ea typeface="Calibri"/>
                <a:cs typeface="Calibri"/>
                <a:sym typeface="Calibri"/>
              </a:rPr>
              <a:t>Default credentials (</a:t>
            </a:r>
            <a:r>
              <a:rPr lang="en-US" sz="600" b="1" i="0" u="none" strike="noStrike" cap="none" dirty="0" err="1">
                <a:solidFill>
                  <a:srgbClr val="E0E0E0"/>
                </a:solidFill>
                <a:latin typeface="Calibri"/>
                <a:ea typeface="Calibri"/>
                <a:cs typeface="Calibri"/>
                <a:sym typeface="Calibri"/>
              </a:rPr>
              <a:t>admin:admin</a:t>
            </a:r>
            <a:r>
              <a:rPr lang="en-US" sz="600" b="1" i="0" u="none" strike="noStrike" cap="none" dirty="0">
                <a:solidFill>
                  <a:srgbClr val="E0E0E0"/>
                </a:solidFill>
                <a:latin typeface="Calibri"/>
                <a:ea typeface="Calibri"/>
                <a:cs typeface="Calibri"/>
                <a:sym typeface="Calibri"/>
              </a:rPr>
              <a:t>) on admin panel port 8000 allow file upload and execution of arbitrary code via web shell</a:t>
            </a:r>
            <a:endParaRPr sz="600" b="1" i="0" u="none" strike="noStrike" cap="none" dirty="0">
              <a:solidFill>
                <a:schemeClr val="dk1"/>
              </a:solidFill>
              <a:latin typeface="Calibri"/>
              <a:ea typeface="Calibri"/>
              <a:cs typeface="Calibri"/>
              <a:sym typeface="Calibri"/>
            </a:endParaRPr>
          </a:p>
        </p:txBody>
      </p:sp>
      <p:sp>
        <p:nvSpPr>
          <p:cNvPr id="836" name="Google Shape;836;p20"/>
          <p:cNvSpPr/>
          <p:nvPr/>
        </p:nvSpPr>
        <p:spPr>
          <a:xfrm>
            <a:off x="289322" y="1286935"/>
            <a:ext cx="8565356" cy="278606"/>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0"/>
          <p:cNvSpPr/>
          <p:nvPr/>
        </p:nvSpPr>
        <p:spPr>
          <a:xfrm>
            <a:off x="548164" y="1347657"/>
            <a:ext cx="500063" cy="157163"/>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0"/>
          <p:cNvSpPr/>
          <p:nvPr/>
        </p:nvSpPr>
        <p:spPr>
          <a:xfrm>
            <a:off x="548164" y="1323273"/>
            <a:ext cx="500063" cy="191825"/>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dirty="0">
                <a:solidFill>
                  <a:srgbClr val="1A1A1A"/>
                </a:solidFill>
                <a:latin typeface="Calibri"/>
                <a:ea typeface="Calibri"/>
                <a:cs typeface="Calibri"/>
                <a:sym typeface="Calibri"/>
              </a:rPr>
              <a:t>HIGH</a:t>
            </a:r>
            <a:endParaRPr sz="800" b="0" i="0" u="none" strike="noStrike" cap="none" dirty="0">
              <a:solidFill>
                <a:schemeClr val="dk1"/>
              </a:solidFill>
              <a:latin typeface="Calibri"/>
              <a:ea typeface="Calibri"/>
              <a:cs typeface="Calibri"/>
              <a:sym typeface="Calibri"/>
            </a:endParaRPr>
          </a:p>
        </p:txBody>
      </p:sp>
      <p:sp>
        <p:nvSpPr>
          <p:cNvPr id="839" name="Google Shape;839;p20"/>
          <p:cNvSpPr/>
          <p:nvPr/>
        </p:nvSpPr>
        <p:spPr>
          <a:xfrm>
            <a:off x="1416414" y="1360321"/>
            <a:ext cx="1449207"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SQL Injection (</a:t>
            </a:r>
            <a:r>
              <a:rPr lang="en-US" sz="800" b="1" i="0" u="none" strike="noStrike" cap="none" dirty="0" err="1">
                <a:solidFill>
                  <a:srgbClr val="00D4FF"/>
                </a:solidFill>
                <a:latin typeface="Calibri"/>
                <a:ea typeface="Calibri"/>
                <a:cs typeface="Calibri"/>
                <a:sym typeface="Calibri"/>
              </a:rPr>
              <a:t>product?id</a:t>
            </a:r>
            <a:r>
              <a:rPr lang="en-US" sz="800" b="1" i="0" u="none" strike="noStrike" cap="none" dirty="0">
                <a:solidFill>
                  <a:srgbClr val="00D4FF"/>
                </a:solidFill>
                <a:latin typeface="Calibri"/>
                <a:ea typeface="Calibri"/>
                <a:cs typeface="Calibri"/>
                <a:sym typeface="Calibri"/>
              </a:rPr>
              <a:t>)</a:t>
            </a:r>
            <a:endParaRPr sz="800" b="0" i="0" u="none" strike="noStrike" cap="none" dirty="0">
              <a:solidFill>
                <a:schemeClr val="dk1"/>
              </a:solidFill>
              <a:latin typeface="Calibri"/>
              <a:ea typeface="Calibri"/>
              <a:cs typeface="Calibri"/>
              <a:sym typeface="Calibri"/>
            </a:endParaRPr>
          </a:p>
        </p:txBody>
      </p:sp>
      <p:sp>
        <p:nvSpPr>
          <p:cNvPr id="840" name="Google Shape;840;p20"/>
          <p:cNvSpPr/>
          <p:nvPr/>
        </p:nvSpPr>
        <p:spPr>
          <a:xfrm>
            <a:off x="4065730" y="1296897"/>
            <a:ext cx="209792" cy="208070"/>
          </a:xfrm>
          <a:prstGeom prst="rect">
            <a:avLst/>
          </a:prstGeom>
          <a:noFill/>
          <a:ln>
            <a:noFill/>
          </a:ln>
        </p:spPr>
        <p:txBody>
          <a:bodyPr spcFirstLastPara="1" wrap="square" lIns="0" tIns="0" rIns="0" bIns="0" anchor="t" anchorCtr="0">
            <a:spAutoFit/>
          </a:bodyPr>
          <a:lstStyle/>
          <a:p>
            <a:pPr marL="0" marR="0" lvl="0" indent="0" rtl="0">
              <a:lnSpc>
                <a:spcPct val="168539"/>
              </a:lnSpc>
              <a:spcBef>
                <a:spcPts val="0"/>
              </a:spcBef>
              <a:spcAft>
                <a:spcPts val="0"/>
              </a:spcAft>
              <a:buClr>
                <a:srgbClr val="00FF41"/>
              </a:buClr>
              <a:buSzPts val="534"/>
              <a:buFont typeface="Calibri"/>
              <a:buNone/>
            </a:pPr>
            <a:r>
              <a:rPr lang="en-US" sz="800" b="1" i="0" u="none" strike="noStrike" cap="none" dirty="0">
                <a:solidFill>
                  <a:srgbClr val="00FF41"/>
                </a:solidFill>
                <a:latin typeface="Calibri"/>
                <a:ea typeface="Calibri"/>
                <a:cs typeface="Calibri"/>
                <a:sym typeface="Calibri"/>
              </a:rPr>
              <a:t>9.1</a:t>
            </a:r>
            <a:endParaRPr sz="800" b="0" i="0" u="none" strike="noStrike" cap="none" dirty="0">
              <a:solidFill>
                <a:schemeClr val="dk1"/>
              </a:solidFill>
              <a:latin typeface="Calibri"/>
              <a:ea typeface="Calibri"/>
              <a:cs typeface="Calibri"/>
              <a:sym typeface="Calibri"/>
            </a:endParaRPr>
          </a:p>
        </p:txBody>
      </p:sp>
      <p:sp>
        <p:nvSpPr>
          <p:cNvPr id="841" name="Google Shape;841;p20"/>
          <p:cNvSpPr/>
          <p:nvPr/>
        </p:nvSpPr>
        <p:spPr>
          <a:xfrm>
            <a:off x="4632694" y="1373301"/>
            <a:ext cx="4024164"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Unsanitized id parameter allows SQL injection; confirmed with sqlmap to enumerate database and extract sensitive data</a:t>
            </a:r>
            <a:endParaRPr sz="600" b="1" i="0" u="none" strike="noStrike" cap="none">
              <a:solidFill>
                <a:schemeClr val="dk1"/>
              </a:solidFill>
              <a:latin typeface="Calibri"/>
              <a:ea typeface="Calibri"/>
              <a:cs typeface="Calibri"/>
              <a:sym typeface="Calibri"/>
            </a:endParaRPr>
          </a:p>
        </p:txBody>
      </p:sp>
      <p:sp>
        <p:nvSpPr>
          <p:cNvPr id="842" name="Google Shape;842;p20"/>
          <p:cNvSpPr/>
          <p:nvPr/>
        </p:nvSpPr>
        <p:spPr>
          <a:xfrm>
            <a:off x="289322" y="1565542"/>
            <a:ext cx="8565356" cy="278606"/>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0"/>
          <p:cNvSpPr/>
          <p:nvPr/>
        </p:nvSpPr>
        <p:spPr>
          <a:xfrm>
            <a:off x="548164" y="1626264"/>
            <a:ext cx="500063" cy="157163"/>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0"/>
          <p:cNvSpPr/>
          <p:nvPr/>
        </p:nvSpPr>
        <p:spPr>
          <a:xfrm>
            <a:off x="548164" y="1601880"/>
            <a:ext cx="500063" cy="191825"/>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a:solidFill>
                  <a:srgbClr val="1A1A1A"/>
                </a:solidFill>
                <a:latin typeface="Calibri"/>
                <a:ea typeface="Calibri"/>
                <a:cs typeface="Calibri"/>
                <a:sym typeface="Calibri"/>
              </a:rPr>
              <a:t>HIGH</a:t>
            </a:r>
            <a:endParaRPr sz="800" b="0" i="0" u="none" strike="noStrike" cap="none">
              <a:solidFill>
                <a:schemeClr val="dk1"/>
              </a:solidFill>
              <a:latin typeface="Calibri"/>
              <a:ea typeface="Calibri"/>
              <a:cs typeface="Calibri"/>
              <a:sym typeface="Calibri"/>
            </a:endParaRPr>
          </a:p>
        </p:txBody>
      </p:sp>
      <p:sp>
        <p:nvSpPr>
          <p:cNvPr id="845" name="Google Shape;845;p20"/>
          <p:cNvSpPr/>
          <p:nvPr/>
        </p:nvSpPr>
        <p:spPr>
          <a:xfrm>
            <a:off x="1416081" y="1638927"/>
            <a:ext cx="1412844"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XML External Entity (XXE)</a:t>
            </a:r>
            <a:endParaRPr sz="800" b="0" i="0" u="none" strike="noStrike" cap="none" dirty="0">
              <a:solidFill>
                <a:schemeClr val="dk1"/>
              </a:solidFill>
              <a:latin typeface="Calibri"/>
              <a:ea typeface="Calibri"/>
              <a:cs typeface="Calibri"/>
              <a:sym typeface="Calibri"/>
            </a:endParaRPr>
          </a:p>
        </p:txBody>
      </p:sp>
      <p:sp>
        <p:nvSpPr>
          <p:cNvPr id="846" name="Google Shape;846;p20"/>
          <p:cNvSpPr/>
          <p:nvPr/>
        </p:nvSpPr>
        <p:spPr>
          <a:xfrm>
            <a:off x="4065730" y="1590371"/>
            <a:ext cx="209792" cy="20807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800" b="1" i="0" u="none" strike="noStrike" cap="none" dirty="0">
                <a:solidFill>
                  <a:srgbClr val="00FF41"/>
                </a:solidFill>
                <a:latin typeface="Calibri"/>
                <a:ea typeface="Calibri"/>
                <a:cs typeface="Calibri"/>
                <a:sym typeface="Calibri"/>
              </a:rPr>
              <a:t>8.8</a:t>
            </a:r>
            <a:endParaRPr sz="800" b="0" i="0" u="none" strike="noStrike" cap="none" dirty="0">
              <a:solidFill>
                <a:schemeClr val="dk1"/>
              </a:solidFill>
              <a:latin typeface="Calibri"/>
              <a:ea typeface="Calibri"/>
              <a:cs typeface="Calibri"/>
              <a:sym typeface="Calibri"/>
            </a:endParaRPr>
          </a:p>
        </p:txBody>
      </p:sp>
      <p:sp>
        <p:nvSpPr>
          <p:cNvPr id="847" name="Google Shape;847;p20"/>
          <p:cNvSpPr/>
          <p:nvPr/>
        </p:nvSpPr>
        <p:spPr>
          <a:xfrm>
            <a:off x="4632694" y="1651907"/>
            <a:ext cx="3575252"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XXE injection in XML parsing allows file disclosure and SSRF attacks; tested with local file inclusion payloads</a:t>
            </a:r>
            <a:endParaRPr sz="600" b="1" i="0" u="none" strike="noStrike" cap="none">
              <a:solidFill>
                <a:schemeClr val="dk1"/>
              </a:solidFill>
              <a:latin typeface="Calibri"/>
              <a:ea typeface="Calibri"/>
              <a:cs typeface="Calibri"/>
              <a:sym typeface="Calibri"/>
            </a:endParaRPr>
          </a:p>
        </p:txBody>
      </p:sp>
      <p:sp>
        <p:nvSpPr>
          <p:cNvPr id="848" name="Google Shape;848;p20"/>
          <p:cNvSpPr/>
          <p:nvPr/>
        </p:nvSpPr>
        <p:spPr>
          <a:xfrm>
            <a:off x="289322" y="1844148"/>
            <a:ext cx="8565356" cy="278606"/>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0"/>
          <p:cNvSpPr/>
          <p:nvPr/>
        </p:nvSpPr>
        <p:spPr>
          <a:xfrm>
            <a:off x="548164" y="1904870"/>
            <a:ext cx="500063" cy="157163"/>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0"/>
          <p:cNvSpPr/>
          <p:nvPr/>
        </p:nvSpPr>
        <p:spPr>
          <a:xfrm>
            <a:off x="548164" y="1880486"/>
            <a:ext cx="500063" cy="191825"/>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a:solidFill>
                  <a:srgbClr val="1A1A1A"/>
                </a:solidFill>
                <a:latin typeface="Calibri"/>
                <a:ea typeface="Calibri"/>
                <a:cs typeface="Calibri"/>
                <a:sym typeface="Calibri"/>
              </a:rPr>
              <a:t>HIGH</a:t>
            </a:r>
            <a:endParaRPr sz="800" b="0" i="0" u="none" strike="noStrike" cap="none">
              <a:solidFill>
                <a:schemeClr val="dk1"/>
              </a:solidFill>
              <a:latin typeface="Calibri"/>
              <a:ea typeface="Calibri"/>
              <a:cs typeface="Calibri"/>
              <a:sym typeface="Calibri"/>
            </a:endParaRPr>
          </a:p>
        </p:txBody>
      </p:sp>
      <p:sp>
        <p:nvSpPr>
          <p:cNvPr id="851" name="Google Shape;851;p20"/>
          <p:cNvSpPr/>
          <p:nvPr/>
        </p:nvSpPr>
        <p:spPr>
          <a:xfrm>
            <a:off x="1415722" y="1917534"/>
            <a:ext cx="1953577"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Server-Side Request Forgery (SSRF)</a:t>
            </a:r>
            <a:endParaRPr sz="800" b="0" i="0" u="none" strike="noStrike" cap="none" dirty="0">
              <a:solidFill>
                <a:schemeClr val="dk1"/>
              </a:solidFill>
              <a:latin typeface="Calibri"/>
              <a:ea typeface="Calibri"/>
              <a:cs typeface="Calibri"/>
              <a:sym typeface="Calibri"/>
            </a:endParaRPr>
          </a:p>
        </p:txBody>
      </p:sp>
      <p:sp>
        <p:nvSpPr>
          <p:cNvPr id="852" name="Google Shape;852;p20"/>
          <p:cNvSpPr/>
          <p:nvPr/>
        </p:nvSpPr>
        <p:spPr>
          <a:xfrm>
            <a:off x="4065730" y="1883846"/>
            <a:ext cx="209792" cy="20807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800" b="1" i="0" u="none" strike="noStrike" cap="none" dirty="0">
                <a:solidFill>
                  <a:srgbClr val="00FF41"/>
                </a:solidFill>
                <a:latin typeface="Calibri"/>
                <a:ea typeface="Calibri"/>
                <a:cs typeface="Calibri"/>
                <a:sym typeface="Calibri"/>
              </a:rPr>
              <a:t>8.6</a:t>
            </a:r>
            <a:endParaRPr sz="800" b="0" i="0" u="none" strike="noStrike" cap="none" dirty="0">
              <a:solidFill>
                <a:schemeClr val="dk1"/>
              </a:solidFill>
              <a:latin typeface="Calibri"/>
              <a:ea typeface="Calibri"/>
              <a:cs typeface="Calibri"/>
              <a:sym typeface="Calibri"/>
            </a:endParaRPr>
          </a:p>
        </p:txBody>
      </p:sp>
      <p:sp>
        <p:nvSpPr>
          <p:cNvPr id="853" name="Google Shape;853;p20"/>
          <p:cNvSpPr/>
          <p:nvPr/>
        </p:nvSpPr>
        <p:spPr>
          <a:xfrm>
            <a:off x="4632694" y="1930513"/>
            <a:ext cx="3958279"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Server parameter allows requests to internal services (internal-api.nahamstore.thm); exposes internal orders endpoint</a:t>
            </a:r>
            <a:endParaRPr sz="600" b="1" i="0" u="none" strike="noStrike" cap="none">
              <a:solidFill>
                <a:schemeClr val="dk1"/>
              </a:solidFill>
              <a:latin typeface="Calibri"/>
              <a:ea typeface="Calibri"/>
              <a:cs typeface="Calibri"/>
              <a:sym typeface="Calibri"/>
            </a:endParaRPr>
          </a:p>
        </p:txBody>
      </p:sp>
      <p:sp>
        <p:nvSpPr>
          <p:cNvPr id="854" name="Google Shape;854;p20"/>
          <p:cNvSpPr/>
          <p:nvPr/>
        </p:nvSpPr>
        <p:spPr>
          <a:xfrm>
            <a:off x="289322" y="2122754"/>
            <a:ext cx="8565356" cy="278606"/>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0"/>
          <p:cNvSpPr/>
          <p:nvPr/>
        </p:nvSpPr>
        <p:spPr>
          <a:xfrm>
            <a:off x="548164" y="2183476"/>
            <a:ext cx="500063" cy="157163"/>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0"/>
          <p:cNvSpPr/>
          <p:nvPr/>
        </p:nvSpPr>
        <p:spPr>
          <a:xfrm>
            <a:off x="548164" y="2159092"/>
            <a:ext cx="500063" cy="191825"/>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a:solidFill>
                  <a:srgbClr val="1A1A1A"/>
                </a:solidFill>
                <a:latin typeface="Calibri"/>
                <a:ea typeface="Calibri"/>
                <a:cs typeface="Calibri"/>
                <a:sym typeface="Calibri"/>
              </a:rPr>
              <a:t>HIGH</a:t>
            </a:r>
            <a:endParaRPr sz="800" b="0" i="0" u="none" strike="noStrike" cap="none">
              <a:solidFill>
                <a:schemeClr val="dk1"/>
              </a:solidFill>
              <a:latin typeface="Calibri"/>
              <a:ea typeface="Calibri"/>
              <a:cs typeface="Calibri"/>
              <a:sym typeface="Calibri"/>
            </a:endParaRPr>
          </a:p>
        </p:txBody>
      </p:sp>
      <p:sp>
        <p:nvSpPr>
          <p:cNvPr id="857" name="Google Shape;857;p20"/>
          <p:cNvSpPr/>
          <p:nvPr/>
        </p:nvSpPr>
        <p:spPr>
          <a:xfrm>
            <a:off x="1416398" y="2196140"/>
            <a:ext cx="1333912"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Local File Inclusion (LFI)</a:t>
            </a:r>
            <a:endParaRPr sz="800" b="0" i="0" u="none" strike="noStrike" cap="none" dirty="0">
              <a:solidFill>
                <a:schemeClr val="dk1"/>
              </a:solidFill>
              <a:latin typeface="Calibri"/>
              <a:ea typeface="Calibri"/>
              <a:cs typeface="Calibri"/>
              <a:sym typeface="Calibri"/>
            </a:endParaRPr>
          </a:p>
        </p:txBody>
      </p:sp>
      <p:sp>
        <p:nvSpPr>
          <p:cNvPr id="858" name="Google Shape;858;p20"/>
          <p:cNvSpPr/>
          <p:nvPr/>
        </p:nvSpPr>
        <p:spPr>
          <a:xfrm>
            <a:off x="4065730" y="2125282"/>
            <a:ext cx="178928" cy="234038"/>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900" b="1" i="0" u="none" strike="noStrike" cap="none" dirty="0">
                <a:solidFill>
                  <a:srgbClr val="00FF41"/>
                </a:solidFill>
                <a:latin typeface="Calibri"/>
                <a:ea typeface="Calibri"/>
                <a:cs typeface="Calibri"/>
                <a:sym typeface="Calibri"/>
              </a:rPr>
              <a:t>8.0</a:t>
            </a:r>
            <a:endParaRPr sz="900" b="0" i="0" u="none" strike="noStrike" cap="none" dirty="0">
              <a:solidFill>
                <a:schemeClr val="dk1"/>
              </a:solidFill>
              <a:latin typeface="Calibri"/>
              <a:ea typeface="Calibri"/>
              <a:cs typeface="Calibri"/>
              <a:sym typeface="Calibri"/>
            </a:endParaRPr>
          </a:p>
        </p:txBody>
      </p:sp>
      <p:sp>
        <p:nvSpPr>
          <p:cNvPr id="859" name="Google Shape;859;p20"/>
          <p:cNvSpPr/>
          <p:nvPr/>
        </p:nvSpPr>
        <p:spPr>
          <a:xfrm>
            <a:off x="4632694" y="2209120"/>
            <a:ext cx="3600896"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Directory traversal via file parameter allows reading arbitrary files; confirmed with path traversal sequences</a:t>
            </a:r>
            <a:endParaRPr sz="600" b="1" i="0" u="none" strike="noStrike" cap="none">
              <a:solidFill>
                <a:schemeClr val="dk1"/>
              </a:solidFill>
              <a:latin typeface="Calibri"/>
              <a:ea typeface="Calibri"/>
              <a:cs typeface="Calibri"/>
              <a:sym typeface="Calibri"/>
            </a:endParaRPr>
          </a:p>
        </p:txBody>
      </p:sp>
      <p:sp>
        <p:nvSpPr>
          <p:cNvPr id="860" name="Google Shape;860;p20"/>
          <p:cNvSpPr/>
          <p:nvPr/>
        </p:nvSpPr>
        <p:spPr>
          <a:xfrm>
            <a:off x="289322" y="2401360"/>
            <a:ext cx="8565356" cy="278606"/>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0"/>
          <p:cNvSpPr/>
          <p:nvPr/>
        </p:nvSpPr>
        <p:spPr>
          <a:xfrm>
            <a:off x="548164" y="2462082"/>
            <a:ext cx="500063" cy="157163"/>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0"/>
          <p:cNvSpPr/>
          <p:nvPr/>
        </p:nvSpPr>
        <p:spPr>
          <a:xfrm>
            <a:off x="548164" y="2437698"/>
            <a:ext cx="500063" cy="314936"/>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a:solidFill>
                  <a:srgbClr val="1A1A1A"/>
                </a:solidFill>
                <a:latin typeface="Calibri"/>
                <a:ea typeface="Calibri"/>
                <a:cs typeface="Calibri"/>
                <a:sym typeface="Calibri"/>
              </a:rPr>
              <a:t>MEDIUM</a:t>
            </a:r>
            <a:endParaRPr sz="800" b="0" i="0" u="none" strike="noStrike" cap="none">
              <a:solidFill>
                <a:schemeClr val="dk1"/>
              </a:solidFill>
              <a:latin typeface="Calibri"/>
              <a:ea typeface="Calibri"/>
              <a:cs typeface="Calibri"/>
              <a:sym typeface="Calibri"/>
            </a:endParaRPr>
          </a:p>
        </p:txBody>
      </p:sp>
      <p:sp>
        <p:nvSpPr>
          <p:cNvPr id="863" name="Google Shape;863;p20"/>
          <p:cNvSpPr/>
          <p:nvPr/>
        </p:nvSpPr>
        <p:spPr>
          <a:xfrm>
            <a:off x="1418904" y="2474746"/>
            <a:ext cx="2241203"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Insecure Direct Object Reference (IDOR)</a:t>
            </a:r>
            <a:endParaRPr sz="800" b="0" i="0" u="none" strike="noStrike" cap="none" dirty="0">
              <a:solidFill>
                <a:schemeClr val="dk1"/>
              </a:solidFill>
              <a:latin typeface="Calibri"/>
              <a:ea typeface="Calibri"/>
              <a:cs typeface="Calibri"/>
              <a:sym typeface="Calibri"/>
            </a:endParaRPr>
          </a:p>
        </p:txBody>
      </p:sp>
      <p:sp>
        <p:nvSpPr>
          <p:cNvPr id="864" name="Google Shape;864;p20"/>
          <p:cNvSpPr/>
          <p:nvPr/>
        </p:nvSpPr>
        <p:spPr>
          <a:xfrm>
            <a:off x="4065730" y="2411322"/>
            <a:ext cx="209792" cy="20807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800" b="1" i="0" u="none" strike="noStrike" cap="none" dirty="0">
                <a:solidFill>
                  <a:srgbClr val="00FF41"/>
                </a:solidFill>
                <a:latin typeface="Calibri"/>
                <a:ea typeface="Calibri"/>
                <a:cs typeface="Calibri"/>
                <a:sym typeface="Calibri"/>
              </a:rPr>
              <a:t>6.5</a:t>
            </a:r>
            <a:endParaRPr sz="800" b="0" i="0" u="none" strike="noStrike" cap="none" dirty="0">
              <a:solidFill>
                <a:schemeClr val="dk1"/>
              </a:solidFill>
              <a:latin typeface="Calibri"/>
              <a:ea typeface="Calibri"/>
              <a:cs typeface="Calibri"/>
              <a:sym typeface="Calibri"/>
            </a:endParaRPr>
          </a:p>
        </p:txBody>
      </p:sp>
      <p:sp>
        <p:nvSpPr>
          <p:cNvPr id="865" name="Google Shape;865;p20"/>
          <p:cNvSpPr/>
          <p:nvPr/>
        </p:nvSpPr>
        <p:spPr>
          <a:xfrm>
            <a:off x="4632694" y="2487726"/>
            <a:ext cx="3544388"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pdf-generate endpoint lacks authorization checks; user_id parameter allows access to other users' reports</a:t>
            </a:r>
            <a:endParaRPr sz="600" b="1" i="0" u="none" strike="noStrike" cap="none">
              <a:solidFill>
                <a:schemeClr val="dk1"/>
              </a:solidFill>
              <a:latin typeface="Calibri"/>
              <a:ea typeface="Calibri"/>
              <a:cs typeface="Calibri"/>
              <a:sym typeface="Calibri"/>
            </a:endParaRPr>
          </a:p>
        </p:txBody>
      </p:sp>
      <p:sp>
        <p:nvSpPr>
          <p:cNvPr id="866" name="Google Shape;866;p20"/>
          <p:cNvSpPr/>
          <p:nvPr/>
        </p:nvSpPr>
        <p:spPr>
          <a:xfrm>
            <a:off x="289322" y="2679967"/>
            <a:ext cx="8565356" cy="278606"/>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0"/>
          <p:cNvSpPr/>
          <p:nvPr/>
        </p:nvSpPr>
        <p:spPr>
          <a:xfrm>
            <a:off x="548164" y="2740689"/>
            <a:ext cx="500063" cy="157163"/>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0"/>
          <p:cNvSpPr/>
          <p:nvPr/>
        </p:nvSpPr>
        <p:spPr>
          <a:xfrm>
            <a:off x="548164" y="2716305"/>
            <a:ext cx="500063" cy="314936"/>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a:solidFill>
                  <a:srgbClr val="1A1A1A"/>
                </a:solidFill>
                <a:latin typeface="Calibri"/>
                <a:ea typeface="Calibri"/>
                <a:cs typeface="Calibri"/>
                <a:sym typeface="Calibri"/>
              </a:rPr>
              <a:t>MEDIUM</a:t>
            </a:r>
            <a:endParaRPr sz="800" b="0" i="0" u="none" strike="noStrike" cap="none">
              <a:solidFill>
                <a:schemeClr val="dk1"/>
              </a:solidFill>
              <a:latin typeface="Calibri"/>
              <a:ea typeface="Calibri"/>
              <a:cs typeface="Calibri"/>
              <a:sym typeface="Calibri"/>
            </a:endParaRPr>
          </a:p>
        </p:txBody>
      </p:sp>
      <p:sp>
        <p:nvSpPr>
          <p:cNvPr id="869" name="Google Shape;869;p20"/>
          <p:cNvSpPr/>
          <p:nvPr/>
        </p:nvSpPr>
        <p:spPr>
          <a:xfrm>
            <a:off x="1421155" y="2753352"/>
            <a:ext cx="1534679"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CSRF #1 - Change Password</a:t>
            </a:r>
            <a:endParaRPr sz="800" b="0" i="0" u="none" strike="noStrike" cap="none" dirty="0">
              <a:solidFill>
                <a:schemeClr val="dk1"/>
              </a:solidFill>
              <a:latin typeface="Calibri"/>
              <a:ea typeface="Calibri"/>
              <a:cs typeface="Calibri"/>
              <a:sym typeface="Calibri"/>
            </a:endParaRPr>
          </a:p>
        </p:txBody>
      </p:sp>
      <p:sp>
        <p:nvSpPr>
          <p:cNvPr id="870" name="Google Shape;870;p20"/>
          <p:cNvSpPr/>
          <p:nvPr/>
        </p:nvSpPr>
        <p:spPr>
          <a:xfrm>
            <a:off x="4065730" y="2704796"/>
            <a:ext cx="361652" cy="20807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800" b="1" i="0" u="none" strike="noStrike" cap="none" dirty="0">
                <a:solidFill>
                  <a:srgbClr val="00FF41"/>
                </a:solidFill>
                <a:latin typeface="Calibri"/>
                <a:ea typeface="Calibri"/>
                <a:cs typeface="Calibri"/>
                <a:sym typeface="Calibri"/>
              </a:rPr>
              <a:t>6.1</a:t>
            </a:r>
            <a:endParaRPr sz="800" b="0" i="0" u="none" strike="noStrike" cap="none" dirty="0">
              <a:solidFill>
                <a:schemeClr val="dk1"/>
              </a:solidFill>
              <a:latin typeface="Calibri"/>
              <a:ea typeface="Calibri"/>
              <a:cs typeface="Calibri"/>
              <a:sym typeface="Calibri"/>
            </a:endParaRPr>
          </a:p>
        </p:txBody>
      </p:sp>
      <p:sp>
        <p:nvSpPr>
          <p:cNvPr id="871" name="Google Shape;871;p20"/>
          <p:cNvSpPr/>
          <p:nvPr/>
        </p:nvSpPr>
        <p:spPr>
          <a:xfrm>
            <a:off x="4632694" y="2766332"/>
            <a:ext cx="3756468"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change-password endpoint lacks CSRF token validation; allows forced password changes on authenticated users</a:t>
            </a:r>
            <a:endParaRPr sz="600" b="1" i="0" u="none" strike="noStrike" cap="none">
              <a:solidFill>
                <a:schemeClr val="dk1"/>
              </a:solidFill>
              <a:latin typeface="Calibri"/>
              <a:ea typeface="Calibri"/>
              <a:cs typeface="Calibri"/>
              <a:sym typeface="Calibri"/>
            </a:endParaRPr>
          </a:p>
        </p:txBody>
      </p:sp>
      <p:sp>
        <p:nvSpPr>
          <p:cNvPr id="872" name="Google Shape;872;p20"/>
          <p:cNvSpPr/>
          <p:nvPr/>
        </p:nvSpPr>
        <p:spPr>
          <a:xfrm>
            <a:off x="289322" y="2958573"/>
            <a:ext cx="8565356" cy="278606"/>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0"/>
          <p:cNvSpPr/>
          <p:nvPr/>
        </p:nvSpPr>
        <p:spPr>
          <a:xfrm>
            <a:off x="548164" y="3019295"/>
            <a:ext cx="500063" cy="157163"/>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0"/>
          <p:cNvSpPr/>
          <p:nvPr/>
        </p:nvSpPr>
        <p:spPr>
          <a:xfrm>
            <a:off x="548164" y="2994911"/>
            <a:ext cx="500063" cy="314936"/>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a:solidFill>
                  <a:srgbClr val="1A1A1A"/>
                </a:solidFill>
                <a:latin typeface="Calibri"/>
                <a:ea typeface="Calibri"/>
                <a:cs typeface="Calibri"/>
                <a:sym typeface="Calibri"/>
              </a:rPr>
              <a:t>MEDIUM</a:t>
            </a:r>
            <a:endParaRPr sz="800" b="0" i="0" u="none" strike="noStrike" cap="none">
              <a:solidFill>
                <a:schemeClr val="dk1"/>
              </a:solidFill>
              <a:latin typeface="Calibri"/>
              <a:ea typeface="Calibri"/>
              <a:cs typeface="Calibri"/>
              <a:sym typeface="Calibri"/>
            </a:endParaRPr>
          </a:p>
        </p:txBody>
      </p:sp>
      <p:sp>
        <p:nvSpPr>
          <p:cNvPr id="875" name="Google Shape;875;p20"/>
          <p:cNvSpPr/>
          <p:nvPr/>
        </p:nvSpPr>
        <p:spPr>
          <a:xfrm>
            <a:off x="1439187" y="3031959"/>
            <a:ext cx="1305516"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CSRF #2 - Change Email</a:t>
            </a:r>
            <a:endParaRPr sz="800" b="0" i="0" u="none" strike="noStrike" cap="none" dirty="0">
              <a:solidFill>
                <a:schemeClr val="dk1"/>
              </a:solidFill>
              <a:latin typeface="Calibri"/>
              <a:ea typeface="Calibri"/>
              <a:cs typeface="Calibri"/>
              <a:sym typeface="Calibri"/>
            </a:endParaRPr>
          </a:p>
        </p:txBody>
      </p:sp>
      <p:sp>
        <p:nvSpPr>
          <p:cNvPr id="876" name="Google Shape;876;p20"/>
          <p:cNvSpPr/>
          <p:nvPr/>
        </p:nvSpPr>
        <p:spPr>
          <a:xfrm>
            <a:off x="4065730" y="2961101"/>
            <a:ext cx="178928" cy="234038"/>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900" b="1" i="0" u="none" strike="noStrike" cap="none">
                <a:solidFill>
                  <a:srgbClr val="00FF41"/>
                </a:solidFill>
                <a:latin typeface="Calibri"/>
                <a:ea typeface="Calibri"/>
                <a:cs typeface="Calibri"/>
                <a:sym typeface="Calibri"/>
              </a:rPr>
              <a:t>6.1</a:t>
            </a:r>
            <a:endParaRPr sz="900" b="0" i="0" u="none" strike="noStrike" cap="none">
              <a:solidFill>
                <a:schemeClr val="dk1"/>
              </a:solidFill>
              <a:latin typeface="Calibri"/>
              <a:ea typeface="Calibri"/>
              <a:cs typeface="Calibri"/>
              <a:sym typeface="Calibri"/>
            </a:endParaRPr>
          </a:p>
        </p:txBody>
      </p:sp>
      <p:sp>
        <p:nvSpPr>
          <p:cNvPr id="877" name="Google Shape;877;p20"/>
          <p:cNvSpPr/>
          <p:nvPr/>
        </p:nvSpPr>
        <p:spPr>
          <a:xfrm>
            <a:off x="4632694" y="3044938"/>
            <a:ext cx="3727112"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change-email endpoint has broken CSRF protection; token removal still allows email changes without validation</a:t>
            </a:r>
            <a:endParaRPr sz="600" b="1" i="0" u="none" strike="noStrike" cap="none">
              <a:solidFill>
                <a:schemeClr val="dk1"/>
              </a:solidFill>
              <a:latin typeface="Calibri"/>
              <a:ea typeface="Calibri"/>
              <a:cs typeface="Calibri"/>
              <a:sym typeface="Calibri"/>
            </a:endParaRPr>
          </a:p>
        </p:txBody>
      </p:sp>
      <p:sp>
        <p:nvSpPr>
          <p:cNvPr id="878" name="Google Shape;878;p20"/>
          <p:cNvSpPr/>
          <p:nvPr/>
        </p:nvSpPr>
        <p:spPr>
          <a:xfrm>
            <a:off x="289322" y="3237179"/>
            <a:ext cx="8565356" cy="278606"/>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0"/>
          <p:cNvSpPr/>
          <p:nvPr/>
        </p:nvSpPr>
        <p:spPr>
          <a:xfrm>
            <a:off x="548164" y="3297901"/>
            <a:ext cx="500063" cy="157163"/>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0"/>
          <p:cNvSpPr/>
          <p:nvPr/>
        </p:nvSpPr>
        <p:spPr>
          <a:xfrm>
            <a:off x="548164" y="3273517"/>
            <a:ext cx="500063" cy="314936"/>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a:solidFill>
                  <a:srgbClr val="1A1A1A"/>
                </a:solidFill>
                <a:latin typeface="Calibri"/>
                <a:ea typeface="Calibri"/>
                <a:cs typeface="Calibri"/>
                <a:sym typeface="Calibri"/>
              </a:rPr>
              <a:t>MEDIUM</a:t>
            </a:r>
            <a:endParaRPr sz="800" b="0" i="0" u="none" strike="noStrike" cap="none">
              <a:solidFill>
                <a:schemeClr val="dk1"/>
              </a:solidFill>
              <a:latin typeface="Calibri"/>
              <a:ea typeface="Calibri"/>
              <a:cs typeface="Calibri"/>
              <a:sym typeface="Calibri"/>
            </a:endParaRPr>
          </a:p>
        </p:txBody>
      </p:sp>
      <p:sp>
        <p:nvSpPr>
          <p:cNvPr id="881" name="Google Shape;881;p20"/>
          <p:cNvSpPr/>
          <p:nvPr/>
        </p:nvSpPr>
        <p:spPr>
          <a:xfrm>
            <a:off x="1435691" y="3264283"/>
            <a:ext cx="1327578" cy="213545"/>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Stored XSS - User-Agent</a:t>
            </a:r>
            <a:endParaRPr sz="800" b="0" i="0" u="none" strike="noStrike" cap="none" dirty="0">
              <a:solidFill>
                <a:schemeClr val="dk1"/>
              </a:solidFill>
              <a:latin typeface="Calibri"/>
              <a:ea typeface="Calibri"/>
              <a:cs typeface="Calibri"/>
              <a:sym typeface="Calibri"/>
            </a:endParaRPr>
          </a:p>
        </p:txBody>
      </p:sp>
      <p:sp>
        <p:nvSpPr>
          <p:cNvPr id="882" name="Google Shape;882;p20"/>
          <p:cNvSpPr/>
          <p:nvPr/>
        </p:nvSpPr>
        <p:spPr>
          <a:xfrm>
            <a:off x="4065730" y="3276877"/>
            <a:ext cx="209792" cy="20807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800" b="1" i="0" u="none" strike="noStrike" cap="none">
                <a:solidFill>
                  <a:srgbClr val="00FF41"/>
                </a:solidFill>
                <a:latin typeface="Calibri"/>
                <a:ea typeface="Calibri"/>
                <a:cs typeface="Calibri"/>
                <a:sym typeface="Calibri"/>
              </a:rPr>
              <a:t>6.1</a:t>
            </a:r>
            <a:endParaRPr sz="800" b="0" i="0" u="none" strike="noStrike" cap="none">
              <a:solidFill>
                <a:schemeClr val="dk1"/>
              </a:solidFill>
              <a:latin typeface="Calibri"/>
              <a:ea typeface="Calibri"/>
              <a:cs typeface="Calibri"/>
              <a:sym typeface="Calibri"/>
            </a:endParaRPr>
          </a:p>
        </p:txBody>
      </p:sp>
      <p:sp>
        <p:nvSpPr>
          <p:cNvPr id="883" name="Google Shape;883;p20"/>
          <p:cNvSpPr/>
          <p:nvPr/>
        </p:nvSpPr>
        <p:spPr>
          <a:xfrm>
            <a:off x="4632694" y="3323545"/>
            <a:ext cx="3788978"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User-Agent header stored and rendered on /basket page without sanitization; enables persistent script execution</a:t>
            </a:r>
            <a:endParaRPr sz="600" b="1" i="0" u="none" strike="noStrike" cap="none">
              <a:solidFill>
                <a:schemeClr val="dk1"/>
              </a:solidFill>
              <a:latin typeface="Calibri"/>
              <a:ea typeface="Calibri"/>
              <a:cs typeface="Calibri"/>
              <a:sym typeface="Calibri"/>
            </a:endParaRPr>
          </a:p>
        </p:txBody>
      </p:sp>
      <p:sp>
        <p:nvSpPr>
          <p:cNvPr id="884" name="Google Shape;884;p20"/>
          <p:cNvSpPr/>
          <p:nvPr/>
        </p:nvSpPr>
        <p:spPr>
          <a:xfrm>
            <a:off x="289322" y="3515785"/>
            <a:ext cx="8565356" cy="278606"/>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0"/>
          <p:cNvSpPr/>
          <p:nvPr/>
        </p:nvSpPr>
        <p:spPr>
          <a:xfrm>
            <a:off x="548164" y="3576507"/>
            <a:ext cx="500063" cy="157163"/>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0"/>
          <p:cNvSpPr/>
          <p:nvPr/>
        </p:nvSpPr>
        <p:spPr>
          <a:xfrm>
            <a:off x="548164" y="3552123"/>
            <a:ext cx="500063" cy="191825"/>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a:solidFill>
                  <a:srgbClr val="1A1A1A"/>
                </a:solidFill>
                <a:latin typeface="Calibri"/>
                <a:ea typeface="Calibri"/>
                <a:cs typeface="Calibri"/>
                <a:sym typeface="Calibri"/>
              </a:rPr>
              <a:t>LOW</a:t>
            </a:r>
            <a:endParaRPr sz="800" b="0" i="0" u="none" strike="noStrike" cap="none">
              <a:solidFill>
                <a:schemeClr val="dk1"/>
              </a:solidFill>
              <a:latin typeface="Calibri"/>
              <a:ea typeface="Calibri"/>
              <a:cs typeface="Calibri"/>
              <a:sym typeface="Calibri"/>
            </a:endParaRPr>
          </a:p>
        </p:txBody>
      </p:sp>
      <p:sp>
        <p:nvSpPr>
          <p:cNvPr id="887" name="Google Shape;887;p20"/>
          <p:cNvSpPr/>
          <p:nvPr/>
        </p:nvSpPr>
        <p:spPr>
          <a:xfrm>
            <a:off x="1433943" y="3589171"/>
            <a:ext cx="1261678"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Reflected XSS (6 cases)</a:t>
            </a:r>
            <a:endParaRPr sz="800" b="0" i="0" u="none" strike="noStrike" cap="none" dirty="0">
              <a:solidFill>
                <a:schemeClr val="dk1"/>
              </a:solidFill>
              <a:latin typeface="Calibri"/>
              <a:ea typeface="Calibri"/>
              <a:cs typeface="Calibri"/>
              <a:sym typeface="Calibri"/>
            </a:endParaRPr>
          </a:p>
        </p:txBody>
      </p:sp>
      <p:sp>
        <p:nvSpPr>
          <p:cNvPr id="888" name="Google Shape;888;p20"/>
          <p:cNvSpPr/>
          <p:nvPr/>
        </p:nvSpPr>
        <p:spPr>
          <a:xfrm>
            <a:off x="4065730" y="3540615"/>
            <a:ext cx="209792" cy="20807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800" b="1" i="0" u="none" strike="noStrike" cap="none">
                <a:solidFill>
                  <a:srgbClr val="00FF41"/>
                </a:solidFill>
                <a:latin typeface="Calibri"/>
                <a:ea typeface="Calibri"/>
                <a:cs typeface="Calibri"/>
                <a:sym typeface="Calibri"/>
              </a:rPr>
              <a:t>4.3</a:t>
            </a:r>
            <a:endParaRPr sz="800" b="0" i="0" u="none" strike="noStrike" cap="none">
              <a:solidFill>
                <a:schemeClr val="dk1"/>
              </a:solidFill>
              <a:latin typeface="Calibri"/>
              <a:ea typeface="Calibri"/>
              <a:cs typeface="Calibri"/>
              <a:sym typeface="Calibri"/>
            </a:endParaRPr>
          </a:p>
        </p:txBody>
      </p:sp>
      <p:sp>
        <p:nvSpPr>
          <p:cNvPr id="889" name="Google Shape;889;p20"/>
          <p:cNvSpPr/>
          <p:nvPr/>
        </p:nvSpPr>
        <p:spPr>
          <a:xfrm>
            <a:off x="4632694" y="3602151"/>
            <a:ext cx="3496949"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Reflected XSS found in 6 parameters: error, q, id, auth, textarea, path; enables phishing and session theft</a:t>
            </a:r>
            <a:endParaRPr sz="600" b="1" i="0" u="none" strike="noStrike" cap="none">
              <a:solidFill>
                <a:schemeClr val="dk1"/>
              </a:solidFill>
              <a:latin typeface="Calibri"/>
              <a:ea typeface="Calibri"/>
              <a:cs typeface="Calibri"/>
              <a:sym typeface="Calibri"/>
            </a:endParaRPr>
          </a:p>
        </p:txBody>
      </p:sp>
      <p:sp>
        <p:nvSpPr>
          <p:cNvPr id="890" name="Google Shape;890;p20"/>
          <p:cNvSpPr/>
          <p:nvPr/>
        </p:nvSpPr>
        <p:spPr>
          <a:xfrm>
            <a:off x="289322" y="3794392"/>
            <a:ext cx="8565356" cy="278606"/>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0"/>
          <p:cNvSpPr/>
          <p:nvPr/>
        </p:nvSpPr>
        <p:spPr>
          <a:xfrm>
            <a:off x="548164" y="3855114"/>
            <a:ext cx="500063" cy="157163"/>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0"/>
          <p:cNvSpPr/>
          <p:nvPr/>
        </p:nvSpPr>
        <p:spPr>
          <a:xfrm>
            <a:off x="548164" y="3830730"/>
            <a:ext cx="500063" cy="191825"/>
          </a:xfrm>
          <a:prstGeom prst="rect">
            <a:avLst/>
          </a:prstGeom>
          <a:noFill/>
          <a:ln>
            <a:noFill/>
          </a:ln>
        </p:spPr>
        <p:txBody>
          <a:bodyPr spcFirstLastPara="1" wrap="square" lIns="68050" tIns="34025" rIns="68050" bIns="34025" anchor="t" anchorCtr="0">
            <a:spAutoFit/>
          </a:bodyPr>
          <a:lstStyle/>
          <a:p>
            <a:pPr marL="0" marR="0" lvl="0" indent="0" algn="ctr" rtl="0">
              <a:spcBef>
                <a:spcPts val="0"/>
              </a:spcBef>
              <a:spcAft>
                <a:spcPts val="0"/>
              </a:spcAft>
              <a:buClr>
                <a:srgbClr val="1A1A1A"/>
              </a:buClr>
              <a:buSzPts val="485"/>
              <a:buFont typeface="Calibri"/>
              <a:buNone/>
            </a:pPr>
            <a:r>
              <a:rPr lang="en-US" sz="800" b="1" i="0" u="none" strike="noStrike" cap="none">
                <a:solidFill>
                  <a:srgbClr val="1A1A1A"/>
                </a:solidFill>
                <a:latin typeface="Calibri"/>
                <a:ea typeface="Calibri"/>
                <a:cs typeface="Calibri"/>
                <a:sym typeface="Calibri"/>
              </a:rPr>
              <a:t>LOW</a:t>
            </a:r>
            <a:endParaRPr sz="800" b="0" i="0" u="none" strike="noStrike" cap="none">
              <a:solidFill>
                <a:schemeClr val="dk1"/>
              </a:solidFill>
              <a:latin typeface="Calibri"/>
              <a:ea typeface="Calibri"/>
              <a:cs typeface="Calibri"/>
              <a:sym typeface="Calibri"/>
            </a:endParaRPr>
          </a:p>
        </p:txBody>
      </p:sp>
      <p:sp>
        <p:nvSpPr>
          <p:cNvPr id="893" name="Google Shape;893;p20"/>
          <p:cNvSpPr/>
          <p:nvPr/>
        </p:nvSpPr>
        <p:spPr>
          <a:xfrm>
            <a:off x="1424363" y="3867777"/>
            <a:ext cx="1360589"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Open Redirects (4 cases)</a:t>
            </a:r>
            <a:endParaRPr sz="800" b="0" i="0" u="none" strike="noStrike" cap="none" dirty="0">
              <a:solidFill>
                <a:schemeClr val="dk1"/>
              </a:solidFill>
              <a:latin typeface="Calibri"/>
              <a:ea typeface="Calibri"/>
              <a:cs typeface="Calibri"/>
              <a:sym typeface="Calibri"/>
            </a:endParaRPr>
          </a:p>
        </p:txBody>
      </p:sp>
      <p:sp>
        <p:nvSpPr>
          <p:cNvPr id="894" name="Google Shape;894;p20"/>
          <p:cNvSpPr/>
          <p:nvPr/>
        </p:nvSpPr>
        <p:spPr>
          <a:xfrm>
            <a:off x="4065730" y="3804353"/>
            <a:ext cx="209792" cy="20807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800" b="1" i="0" u="none" strike="noStrike" cap="none" dirty="0">
                <a:solidFill>
                  <a:srgbClr val="00FF41"/>
                </a:solidFill>
                <a:latin typeface="Calibri"/>
                <a:ea typeface="Calibri"/>
                <a:cs typeface="Calibri"/>
                <a:sym typeface="Calibri"/>
              </a:rPr>
              <a:t>3.4</a:t>
            </a:r>
            <a:endParaRPr sz="800" b="0" i="0" u="none" strike="noStrike" cap="none" dirty="0">
              <a:solidFill>
                <a:schemeClr val="dk1"/>
              </a:solidFill>
              <a:latin typeface="Calibri"/>
              <a:ea typeface="Calibri"/>
              <a:cs typeface="Calibri"/>
              <a:sym typeface="Calibri"/>
            </a:endParaRPr>
          </a:p>
        </p:txBody>
      </p:sp>
      <p:sp>
        <p:nvSpPr>
          <p:cNvPr id="895" name="Google Shape;895;p20"/>
          <p:cNvSpPr/>
          <p:nvPr/>
        </p:nvSpPr>
        <p:spPr>
          <a:xfrm>
            <a:off x="4632694" y="3880757"/>
            <a:ext cx="3871354" cy="9233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16"/>
              <a:buFont typeface="Calibri"/>
              <a:buNone/>
            </a:pPr>
            <a:r>
              <a:rPr lang="en-US" sz="600" b="1" i="0" u="none" strike="noStrike" cap="none">
                <a:solidFill>
                  <a:srgbClr val="E0E0E0"/>
                </a:solidFill>
                <a:latin typeface="Calibri"/>
                <a:ea typeface="Calibri"/>
                <a:cs typeface="Calibri"/>
                <a:sym typeface="Calibri"/>
              </a:rPr>
              <a:t>Unvalidated redirect parameters in 4 locations allow redirection to arbitrary external URLs; enables phishing attacks</a:t>
            </a:r>
            <a:endParaRPr sz="600" b="1" i="0" u="none" strike="noStrike" cap="none">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Google Shape;901;p21" descr="preencoded.png"/>
          <p:cNvPicPr preferRelativeResize="0"/>
          <p:nvPr/>
        </p:nvPicPr>
        <p:blipFill rotWithShape="1">
          <a:blip r:embed="rId3">
            <a:alphaModFix/>
          </a:blip>
          <a:srcRect/>
          <a:stretch/>
        </p:blipFill>
        <p:spPr>
          <a:xfrm>
            <a:off x="0" y="0"/>
            <a:ext cx="9143996" cy="5310260"/>
          </a:xfrm>
          <a:prstGeom prst="rect">
            <a:avLst/>
          </a:prstGeom>
          <a:noFill/>
          <a:ln>
            <a:noFill/>
          </a:ln>
        </p:spPr>
      </p:pic>
      <p:sp>
        <p:nvSpPr>
          <p:cNvPr id="902" name="Google Shape;902;p21"/>
          <p:cNvSpPr/>
          <p:nvPr/>
        </p:nvSpPr>
        <p:spPr>
          <a:xfrm>
            <a:off x="357200" y="250026"/>
            <a:ext cx="8429700" cy="4341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21"/>
          <p:cNvSpPr/>
          <p:nvPr/>
        </p:nvSpPr>
        <p:spPr>
          <a:xfrm>
            <a:off x="357200" y="672085"/>
            <a:ext cx="8429700" cy="120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21"/>
          <p:cNvSpPr/>
          <p:nvPr/>
        </p:nvSpPr>
        <p:spPr>
          <a:xfrm>
            <a:off x="357200" y="227724"/>
            <a:ext cx="8429700" cy="228900"/>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00FF41"/>
              </a:buClr>
              <a:buSzPts val="1397"/>
              <a:buFont typeface="Calibri"/>
              <a:buNone/>
            </a:pPr>
            <a:r>
              <a:rPr lang="en-US" sz="1397" b="1" i="0" u="none" strike="noStrike" cap="none" dirty="0">
                <a:solidFill>
                  <a:srgbClr val="00FF41"/>
                </a:solidFill>
                <a:latin typeface="Calibri"/>
                <a:ea typeface="Calibri"/>
                <a:cs typeface="Calibri"/>
                <a:sym typeface="Calibri"/>
              </a:rPr>
              <a:t>Remediation Roadmap &amp; Priority Actions</a:t>
            </a:r>
            <a:endParaRPr sz="1397" b="0" i="0" u="none" strike="noStrike" cap="none" dirty="0">
              <a:solidFill>
                <a:schemeClr val="dk1"/>
              </a:solidFill>
              <a:latin typeface="Calibri"/>
              <a:ea typeface="Calibri"/>
              <a:cs typeface="Calibri"/>
              <a:sym typeface="Calibri"/>
            </a:endParaRPr>
          </a:p>
        </p:txBody>
      </p:sp>
      <p:sp>
        <p:nvSpPr>
          <p:cNvPr id="905" name="Google Shape;905;p21"/>
          <p:cNvSpPr/>
          <p:nvPr/>
        </p:nvSpPr>
        <p:spPr>
          <a:xfrm>
            <a:off x="357200" y="502962"/>
            <a:ext cx="8429700"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dirty="0">
                <a:solidFill>
                  <a:srgbClr val="00D4FF"/>
                </a:solidFill>
                <a:latin typeface="Calibri"/>
                <a:ea typeface="Calibri"/>
                <a:cs typeface="Calibri"/>
                <a:sym typeface="Calibri"/>
              </a:rPr>
              <a:t>Organized by Severity Level &amp; Timeline</a:t>
            </a:r>
            <a:endParaRPr sz="800" b="0" i="0" u="none" strike="noStrike" cap="none" dirty="0">
              <a:solidFill>
                <a:schemeClr val="dk1"/>
              </a:solidFill>
              <a:latin typeface="Calibri"/>
              <a:ea typeface="Calibri"/>
              <a:cs typeface="Calibri"/>
              <a:sym typeface="Calibri"/>
            </a:endParaRPr>
          </a:p>
        </p:txBody>
      </p:sp>
      <p:sp>
        <p:nvSpPr>
          <p:cNvPr id="906" name="Google Shape;906;p21"/>
          <p:cNvSpPr/>
          <p:nvPr/>
        </p:nvSpPr>
        <p:spPr>
          <a:xfrm>
            <a:off x="357200" y="791817"/>
            <a:ext cx="8429700" cy="1191300"/>
          </a:xfrm>
          <a:prstGeom prst="rect">
            <a:avLst/>
          </a:prstGeom>
          <a:solidFill>
            <a:srgbClr val="FF33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1"/>
          <p:cNvSpPr/>
          <p:nvPr/>
        </p:nvSpPr>
        <p:spPr>
          <a:xfrm>
            <a:off x="357200" y="791817"/>
            <a:ext cx="28500" cy="11913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1"/>
          <p:cNvSpPr/>
          <p:nvPr/>
        </p:nvSpPr>
        <p:spPr>
          <a:xfrm>
            <a:off x="464356" y="881617"/>
            <a:ext cx="585900" cy="1617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1"/>
          <p:cNvSpPr/>
          <p:nvPr/>
        </p:nvSpPr>
        <p:spPr>
          <a:xfrm>
            <a:off x="435061" y="837013"/>
            <a:ext cx="644490" cy="264360"/>
          </a:xfrm>
          <a:prstGeom prst="rect">
            <a:avLst/>
          </a:prstGeom>
          <a:noFill/>
          <a:ln>
            <a:noFill/>
          </a:ln>
        </p:spPr>
        <p:txBody>
          <a:bodyPr spcFirstLastPara="1" wrap="square" lIns="102100" tIns="51050" rIns="102100" bIns="51050" anchor="t" anchorCtr="0">
            <a:spAutoFit/>
          </a:bodyPr>
          <a:lstStyle/>
          <a:p>
            <a:pPr marL="0" marR="0" lvl="0" indent="0" algn="l" rtl="0">
              <a:lnSpc>
                <a:spcPct val="131086"/>
              </a:lnSpc>
              <a:spcBef>
                <a:spcPts val="0"/>
              </a:spcBef>
              <a:spcAft>
                <a:spcPts val="0"/>
              </a:spcAft>
              <a:buClr>
                <a:srgbClr val="1A1A1A"/>
              </a:buClr>
              <a:buSzPts val="534"/>
              <a:buFont typeface="Calibri"/>
              <a:buNone/>
            </a:pPr>
            <a:r>
              <a:rPr lang="en-US" sz="800" b="1" i="0" u="none" strike="noStrike" cap="none" dirty="0">
                <a:solidFill>
                  <a:srgbClr val="1A1A1A"/>
                </a:solidFill>
                <a:latin typeface="Calibri"/>
                <a:ea typeface="Calibri"/>
                <a:cs typeface="Calibri"/>
                <a:sym typeface="Calibri"/>
              </a:rPr>
              <a:t>CRITICAL</a:t>
            </a:r>
            <a:endParaRPr sz="800" b="0" i="0" u="none" strike="noStrike" cap="none" dirty="0">
              <a:solidFill>
                <a:schemeClr val="dk1"/>
              </a:solidFill>
              <a:latin typeface="Calibri"/>
              <a:ea typeface="Calibri"/>
              <a:cs typeface="Calibri"/>
              <a:sym typeface="Calibri"/>
            </a:endParaRPr>
          </a:p>
        </p:txBody>
      </p:sp>
      <p:sp>
        <p:nvSpPr>
          <p:cNvPr id="910" name="Google Shape;910;p21"/>
          <p:cNvSpPr/>
          <p:nvPr/>
        </p:nvSpPr>
        <p:spPr>
          <a:xfrm>
            <a:off x="1135924" y="875827"/>
            <a:ext cx="6893700" cy="162480"/>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FF3333"/>
              </a:buClr>
              <a:buSzPts val="683"/>
              <a:buFont typeface="Calibri"/>
              <a:buNone/>
            </a:pPr>
            <a:r>
              <a:rPr lang="en-US" sz="800" b="1" i="0" u="none" strike="noStrike" cap="none" dirty="0">
                <a:solidFill>
                  <a:srgbClr val="FF3333"/>
                </a:solidFill>
                <a:latin typeface="Calibri"/>
                <a:ea typeface="Calibri"/>
                <a:cs typeface="Calibri"/>
                <a:sym typeface="Calibri"/>
              </a:rPr>
              <a:t>Immediate Actions Required</a:t>
            </a:r>
            <a:endParaRPr sz="800" b="0" i="0" u="none" strike="noStrike" cap="none" dirty="0">
              <a:solidFill>
                <a:schemeClr val="dk1"/>
              </a:solidFill>
              <a:latin typeface="Calibri"/>
              <a:ea typeface="Calibri"/>
              <a:cs typeface="Calibri"/>
              <a:sym typeface="Calibri"/>
            </a:endParaRPr>
          </a:p>
        </p:txBody>
      </p:sp>
      <p:sp>
        <p:nvSpPr>
          <p:cNvPr id="911" name="Google Shape;911;p21"/>
          <p:cNvSpPr/>
          <p:nvPr/>
        </p:nvSpPr>
        <p:spPr>
          <a:xfrm>
            <a:off x="8130264" y="878722"/>
            <a:ext cx="564300" cy="1377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600"/>
          </a:p>
        </p:txBody>
      </p:sp>
      <p:sp>
        <p:nvSpPr>
          <p:cNvPr id="912" name="Google Shape;912;p21"/>
          <p:cNvSpPr/>
          <p:nvPr/>
        </p:nvSpPr>
        <p:spPr>
          <a:xfrm>
            <a:off x="8145132" y="856420"/>
            <a:ext cx="564300" cy="182272"/>
          </a:xfrm>
          <a:prstGeom prst="rect">
            <a:avLst/>
          </a:prstGeom>
          <a:noFill/>
          <a:ln>
            <a:noFill/>
          </a:ln>
        </p:spPr>
        <p:txBody>
          <a:bodyPr spcFirstLastPara="1" wrap="square" lIns="68050" tIns="34025" rIns="68050" bIns="34025" anchor="t" anchorCtr="0">
            <a:spAutoFit/>
          </a:bodyPr>
          <a:lstStyle/>
          <a:p>
            <a:pPr marL="0" marR="0" lvl="0" indent="0" algn="l" rtl="0">
              <a:lnSpc>
                <a:spcPct val="123239"/>
              </a:lnSpc>
              <a:spcBef>
                <a:spcPts val="0"/>
              </a:spcBef>
              <a:spcAft>
                <a:spcPts val="0"/>
              </a:spcAft>
              <a:buClr>
                <a:srgbClr val="E0E0E0"/>
              </a:buClr>
              <a:buSzPts val="568"/>
              <a:buFont typeface="Calibri"/>
              <a:buNone/>
            </a:pPr>
            <a:r>
              <a:rPr lang="en-US" sz="600" b="1" i="0" u="none" strike="noStrike" cap="none" dirty="0">
                <a:solidFill>
                  <a:srgbClr val="E0E0E0"/>
                </a:solidFill>
                <a:latin typeface="Calibri"/>
                <a:ea typeface="Calibri"/>
                <a:cs typeface="Calibri"/>
                <a:sym typeface="Calibri"/>
              </a:rPr>
              <a:t>24-48 Hours</a:t>
            </a:r>
            <a:endParaRPr sz="600" b="1" i="0" u="none" strike="noStrike" cap="none" dirty="0">
              <a:solidFill>
                <a:schemeClr val="dk1"/>
              </a:solidFill>
              <a:latin typeface="Calibri"/>
              <a:ea typeface="Calibri"/>
              <a:cs typeface="Calibri"/>
              <a:sym typeface="Calibri"/>
            </a:endParaRPr>
          </a:p>
        </p:txBody>
      </p:sp>
      <p:sp>
        <p:nvSpPr>
          <p:cNvPr id="913" name="Google Shape;913;p21"/>
          <p:cNvSpPr/>
          <p:nvPr/>
        </p:nvSpPr>
        <p:spPr>
          <a:xfrm>
            <a:off x="464356" y="1115096"/>
            <a:ext cx="85800" cy="107700"/>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914" name="Google Shape;914;p21"/>
          <p:cNvSpPr/>
          <p:nvPr/>
        </p:nvSpPr>
        <p:spPr>
          <a:xfrm>
            <a:off x="578656" y="1119586"/>
            <a:ext cx="1836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dirty="0">
                <a:solidFill>
                  <a:srgbClr val="E0E0E0"/>
                </a:solidFill>
                <a:latin typeface="Calibri"/>
                <a:ea typeface="Calibri"/>
                <a:cs typeface="Calibri"/>
                <a:sym typeface="Calibri"/>
              </a:rPr>
              <a:t>RCE:</a:t>
            </a:r>
            <a:endParaRPr sz="700" b="0" i="0" u="none" strike="noStrike" cap="none" dirty="0">
              <a:solidFill>
                <a:schemeClr val="dk1"/>
              </a:solidFill>
              <a:latin typeface="Calibri"/>
              <a:ea typeface="Calibri"/>
              <a:cs typeface="Calibri"/>
              <a:sym typeface="Calibri"/>
            </a:endParaRPr>
          </a:p>
        </p:txBody>
      </p:sp>
      <p:sp>
        <p:nvSpPr>
          <p:cNvPr id="915" name="Google Shape;915;p21"/>
          <p:cNvSpPr/>
          <p:nvPr/>
        </p:nvSpPr>
        <p:spPr>
          <a:xfrm>
            <a:off x="858947" y="1164190"/>
            <a:ext cx="45225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dirty="0">
                <a:solidFill>
                  <a:srgbClr val="E0E0E0"/>
                </a:solidFill>
                <a:latin typeface="Calibri"/>
                <a:ea typeface="Calibri"/>
                <a:cs typeface="Calibri"/>
                <a:sym typeface="Calibri"/>
              </a:rPr>
              <a:t>Disable admin upload feature; change default credentials (</a:t>
            </a:r>
            <a:r>
              <a:rPr lang="en-US" sz="700" b="0" i="0" u="none" strike="noStrike" cap="none" dirty="0" err="1">
                <a:solidFill>
                  <a:srgbClr val="E0E0E0"/>
                </a:solidFill>
                <a:latin typeface="Calibri"/>
                <a:ea typeface="Calibri"/>
                <a:cs typeface="Calibri"/>
                <a:sym typeface="Calibri"/>
              </a:rPr>
              <a:t>admin:admin</a:t>
            </a:r>
            <a:r>
              <a:rPr lang="en-US" sz="700" b="0" i="0" u="none" strike="noStrike" cap="none" dirty="0">
                <a:solidFill>
                  <a:srgbClr val="E0E0E0"/>
                </a:solidFill>
                <a:latin typeface="Calibri"/>
                <a:ea typeface="Calibri"/>
                <a:cs typeface="Calibri"/>
                <a:sym typeface="Calibri"/>
              </a:rPr>
              <a:t>); scan for web shells; review access logs</a:t>
            </a:r>
            <a:endParaRPr sz="700" b="0" i="0" u="none" strike="noStrike" cap="none" dirty="0">
              <a:solidFill>
                <a:schemeClr val="dk1"/>
              </a:solidFill>
              <a:latin typeface="Calibri"/>
              <a:ea typeface="Calibri"/>
              <a:cs typeface="Calibri"/>
              <a:sym typeface="Calibri"/>
            </a:endParaRPr>
          </a:p>
        </p:txBody>
      </p:sp>
      <p:sp>
        <p:nvSpPr>
          <p:cNvPr id="916" name="Google Shape;916;p21"/>
          <p:cNvSpPr/>
          <p:nvPr/>
        </p:nvSpPr>
        <p:spPr>
          <a:xfrm>
            <a:off x="578656" y="1275238"/>
            <a:ext cx="5940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SQL Injection:</a:t>
            </a:r>
            <a:endParaRPr sz="700" b="0" i="0" u="none" strike="noStrike" cap="none">
              <a:solidFill>
                <a:schemeClr val="dk1"/>
              </a:solidFill>
              <a:latin typeface="Calibri"/>
              <a:ea typeface="Calibri"/>
              <a:cs typeface="Calibri"/>
              <a:sym typeface="Calibri"/>
            </a:endParaRPr>
          </a:p>
        </p:txBody>
      </p:sp>
      <p:sp>
        <p:nvSpPr>
          <p:cNvPr id="917" name="Google Shape;917;p21"/>
          <p:cNvSpPr/>
          <p:nvPr/>
        </p:nvSpPr>
        <p:spPr>
          <a:xfrm>
            <a:off x="1269211" y="1319842"/>
            <a:ext cx="39285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dirty="0">
                <a:solidFill>
                  <a:srgbClr val="E0E0E0"/>
                </a:solidFill>
                <a:latin typeface="Calibri"/>
                <a:ea typeface="Calibri"/>
                <a:cs typeface="Calibri"/>
                <a:sym typeface="Calibri"/>
              </a:rPr>
              <a:t>Implement parameterized queries; validate id parameter; deploy WAF rules to block SQL patterns</a:t>
            </a:r>
            <a:endParaRPr sz="700" b="0" i="0" u="none" strike="noStrike" cap="none" dirty="0">
              <a:solidFill>
                <a:schemeClr val="dk1"/>
              </a:solidFill>
              <a:latin typeface="Calibri"/>
              <a:ea typeface="Calibri"/>
              <a:cs typeface="Calibri"/>
              <a:sym typeface="Calibri"/>
            </a:endParaRPr>
          </a:p>
        </p:txBody>
      </p:sp>
      <p:sp>
        <p:nvSpPr>
          <p:cNvPr id="918" name="Google Shape;918;p21"/>
          <p:cNvSpPr/>
          <p:nvPr/>
        </p:nvSpPr>
        <p:spPr>
          <a:xfrm>
            <a:off x="578656" y="1430891"/>
            <a:ext cx="1869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XXE:</a:t>
            </a:r>
            <a:endParaRPr sz="700" b="0" i="0" u="none" strike="noStrike" cap="none">
              <a:solidFill>
                <a:schemeClr val="dk1"/>
              </a:solidFill>
              <a:latin typeface="Calibri"/>
              <a:ea typeface="Calibri"/>
              <a:cs typeface="Calibri"/>
              <a:sym typeface="Calibri"/>
            </a:endParaRPr>
          </a:p>
        </p:txBody>
      </p:sp>
      <p:sp>
        <p:nvSpPr>
          <p:cNvPr id="919" name="Google Shape;919;p21"/>
          <p:cNvSpPr/>
          <p:nvPr/>
        </p:nvSpPr>
        <p:spPr>
          <a:xfrm>
            <a:off x="862101" y="1475495"/>
            <a:ext cx="32649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Disable XML external entity processing; use safe XML parsers; validate XML input</a:t>
            </a:r>
            <a:endParaRPr sz="700" b="0" i="0" u="none" strike="noStrike" cap="none">
              <a:solidFill>
                <a:schemeClr val="dk1"/>
              </a:solidFill>
              <a:latin typeface="Calibri"/>
              <a:ea typeface="Calibri"/>
              <a:cs typeface="Calibri"/>
              <a:sym typeface="Calibri"/>
            </a:endParaRPr>
          </a:p>
        </p:txBody>
      </p:sp>
      <p:sp>
        <p:nvSpPr>
          <p:cNvPr id="920" name="Google Shape;920;p21"/>
          <p:cNvSpPr/>
          <p:nvPr/>
        </p:nvSpPr>
        <p:spPr>
          <a:xfrm>
            <a:off x="578656" y="1586543"/>
            <a:ext cx="2226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SSRF:</a:t>
            </a:r>
            <a:endParaRPr sz="700" b="0" i="0" u="none" strike="noStrike" cap="none">
              <a:solidFill>
                <a:schemeClr val="dk1"/>
              </a:solidFill>
              <a:latin typeface="Calibri"/>
              <a:ea typeface="Calibri"/>
              <a:cs typeface="Calibri"/>
              <a:sym typeface="Calibri"/>
            </a:endParaRPr>
          </a:p>
        </p:txBody>
      </p:sp>
      <p:sp>
        <p:nvSpPr>
          <p:cNvPr id="921" name="Google Shape;921;p21"/>
          <p:cNvSpPr/>
          <p:nvPr/>
        </p:nvSpPr>
        <p:spPr>
          <a:xfrm>
            <a:off x="897847" y="1631147"/>
            <a:ext cx="43095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Whitelist allowed hostnames; block requests to private IP ranges (10.0.0.0/8, 172.16.0.0/12, 192.168.0.0/16)</a:t>
            </a:r>
            <a:endParaRPr sz="700" b="0" i="0" u="none" strike="noStrike" cap="none">
              <a:solidFill>
                <a:schemeClr val="dk1"/>
              </a:solidFill>
              <a:latin typeface="Calibri"/>
              <a:ea typeface="Calibri"/>
              <a:cs typeface="Calibri"/>
              <a:sym typeface="Calibri"/>
            </a:endParaRPr>
          </a:p>
        </p:txBody>
      </p:sp>
      <p:sp>
        <p:nvSpPr>
          <p:cNvPr id="922" name="Google Shape;922;p21"/>
          <p:cNvSpPr/>
          <p:nvPr/>
        </p:nvSpPr>
        <p:spPr>
          <a:xfrm>
            <a:off x="578656" y="1742196"/>
            <a:ext cx="1533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LFI:</a:t>
            </a:r>
            <a:endParaRPr sz="700" b="0" i="0" u="none" strike="noStrike" cap="none">
              <a:solidFill>
                <a:schemeClr val="dk1"/>
              </a:solidFill>
              <a:latin typeface="Calibri"/>
              <a:ea typeface="Calibri"/>
              <a:cs typeface="Calibri"/>
              <a:sym typeface="Calibri"/>
            </a:endParaRPr>
          </a:p>
        </p:txBody>
      </p:sp>
      <p:sp>
        <p:nvSpPr>
          <p:cNvPr id="923" name="Google Shape;923;p21"/>
          <p:cNvSpPr/>
          <p:nvPr/>
        </p:nvSpPr>
        <p:spPr>
          <a:xfrm>
            <a:off x="828586" y="1786800"/>
            <a:ext cx="34974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Canonicalize file paths; block directory traversal sequences; implement access controls</a:t>
            </a:r>
            <a:endParaRPr sz="700" b="0" i="0" u="none" strike="noStrike" cap="none">
              <a:solidFill>
                <a:schemeClr val="dk1"/>
              </a:solidFill>
              <a:latin typeface="Calibri"/>
              <a:ea typeface="Calibri"/>
              <a:cs typeface="Calibri"/>
              <a:sym typeface="Calibri"/>
            </a:endParaRPr>
          </a:p>
        </p:txBody>
      </p:sp>
      <p:sp>
        <p:nvSpPr>
          <p:cNvPr id="924" name="Google Shape;924;p21"/>
          <p:cNvSpPr/>
          <p:nvPr/>
        </p:nvSpPr>
        <p:spPr>
          <a:xfrm>
            <a:off x="357200" y="2072958"/>
            <a:ext cx="8429700" cy="1035600"/>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1"/>
          <p:cNvSpPr/>
          <p:nvPr/>
        </p:nvSpPr>
        <p:spPr>
          <a:xfrm>
            <a:off x="357200" y="2072958"/>
            <a:ext cx="28500" cy="10356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1"/>
          <p:cNvSpPr/>
          <p:nvPr/>
        </p:nvSpPr>
        <p:spPr>
          <a:xfrm>
            <a:off x="464356" y="2162757"/>
            <a:ext cx="554700" cy="1617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1"/>
          <p:cNvSpPr/>
          <p:nvPr/>
        </p:nvSpPr>
        <p:spPr>
          <a:xfrm>
            <a:off x="436621" y="2118153"/>
            <a:ext cx="610170" cy="425621"/>
          </a:xfrm>
          <a:prstGeom prst="rect">
            <a:avLst/>
          </a:prstGeom>
          <a:noFill/>
          <a:ln>
            <a:noFill/>
          </a:ln>
        </p:spPr>
        <p:txBody>
          <a:bodyPr spcFirstLastPara="1" wrap="square" lIns="102100" tIns="51050" rIns="102100" bIns="51050" anchor="t" anchorCtr="0">
            <a:spAutoFit/>
          </a:bodyPr>
          <a:lstStyle/>
          <a:p>
            <a:pPr marL="0" marR="0" lvl="0" indent="0" algn="l" rtl="0">
              <a:lnSpc>
                <a:spcPct val="131086"/>
              </a:lnSpc>
              <a:spcBef>
                <a:spcPts val="0"/>
              </a:spcBef>
              <a:spcAft>
                <a:spcPts val="0"/>
              </a:spcAft>
              <a:buClr>
                <a:srgbClr val="1A1A1A"/>
              </a:buClr>
              <a:buSzPts val="534"/>
              <a:buFont typeface="Calibri"/>
              <a:buNone/>
            </a:pPr>
            <a:r>
              <a:rPr lang="en-US" sz="800" b="1" i="0" u="none" strike="noStrike" cap="none">
                <a:solidFill>
                  <a:srgbClr val="1A1A1A"/>
                </a:solidFill>
                <a:latin typeface="Calibri"/>
                <a:ea typeface="Calibri"/>
                <a:cs typeface="Calibri"/>
                <a:sym typeface="Calibri"/>
              </a:rPr>
              <a:t>MEDIUM</a:t>
            </a:r>
            <a:endParaRPr sz="800" b="0" i="0" u="none" strike="noStrike" cap="none">
              <a:solidFill>
                <a:schemeClr val="dk1"/>
              </a:solidFill>
              <a:latin typeface="Calibri"/>
              <a:ea typeface="Calibri"/>
              <a:cs typeface="Calibri"/>
              <a:sym typeface="Calibri"/>
            </a:endParaRPr>
          </a:p>
        </p:txBody>
      </p:sp>
      <p:sp>
        <p:nvSpPr>
          <p:cNvPr id="928" name="Google Shape;928;p21"/>
          <p:cNvSpPr/>
          <p:nvPr/>
        </p:nvSpPr>
        <p:spPr>
          <a:xfrm>
            <a:off x="1104754" y="2156968"/>
            <a:ext cx="6999600" cy="162480"/>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FFFF33"/>
              </a:buClr>
              <a:buSzPts val="683"/>
              <a:buFont typeface="Calibri"/>
              <a:buNone/>
            </a:pPr>
            <a:r>
              <a:rPr lang="en-US" sz="800" b="1" i="0" u="none" strike="noStrike" cap="none">
                <a:solidFill>
                  <a:srgbClr val="FFFF33"/>
                </a:solidFill>
                <a:latin typeface="Calibri"/>
                <a:ea typeface="Calibri"/>
                <a:cs typeface="Calibri"/>
                <a:sym typeface="Calibri"/>
              </a:rPr>
              <a:t>Short-Term Fixes</a:t>
            </a:r>
            <a:endParaRPr sz="800" b="0" i="0" u="none" strike="noStrike" cap="none">
              <a:solidFill>
                <a:schemeClr val="dk1"/>
              </a:solidFill>
              <a:latin typeface="Calibri"/>
              <a:ea typeface="Calibri"/>
              <a:cs typeface="Calibri"/>
              <a:sym typeface="Calibri"/>
            </a:endParaRPr>
          </a:p>
        </p:txBody>
      </p:sp>
      <p:sp>
        <p:nvSpPr>
          <p:cNvPr id="929" name="Google Shape;929;p21"/>
          <p:cNvSpPr/>
          <p:nvPr/>
        </p:nvSpPr>
        <p:spPr>
          <a:xfrm>
            <a:off x="8189959" y="2174731"/>
            <a:ext cx="489600" cy="1377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1"/>
          <p:cNvSpPr/>
          <p:nvPr/>
        </p:nvSpPr>
        <p:spPr>
          <a:xfrm>
            <a:off x="8204827" y="2144995"/>
            <a:ext cx="489600" cy="182272"/>
          </a:xfrm>
          <a:prstGeom prst="rect">
            <a:avLst/>
          </a:prstGeom>
          <a:noFill/>
          <a:ln>
            <a:noFill/>
          </a:ln>
        </p:spPr>
        <p:txBody>
          <a:bodyPr spcFirstLastPara="1" wrap="square" lIns="68050" tIns="34025" rIns="68050" bIns="34025" anchor="t" anchorCtr="0">
            <a:spAutoFit/>
          </a:bodyPr>
          <a:lstStyle/>
          <a:p>
            <a:pPr marL="0" marR="0" lvl="0" indent="0" algn="l" rtl="0">
              <a:lnSpc>
                <a:spcPct val="123239"/>
              </a:lnSpc>
              <a:spcBef>
                <a:spcPts val="0"/>
              </a:spcBef>
              <a:spcAft>
                <a:spcPts val="0"/>
              </a:spcAft>
              <a:buClr>
                <a:srgbClr val="E0E0E0"/>
              </a:buClr>
              <a:buSzPts val="568"/>
              <a:buFont typeface="Calibri"/>
              <a:buNone/>
            </a:pPr>
            <a:r>
              <a:rPr lang="en-US" sz="600" b="1" i="0" u="none" strike="noStrike" cap="none" dirty="0">
                <a:solidFill>
                  <a:srgbClr val="E0E0E0"/>
                </a:solidFill>
                <a:latin typeface="Calibri"/>
                <a:ea typeface="Calibri"/>
                <a:cs typeface="Calibri"/>
                <a:sym typeface="Calibri"/>
              </a:rPr>
              <a:t>1-2 Weeks</a:t>
            </a:r>
            <a:endParaRPr sz="600" b="1" i="0" u="none" strike="noStrike" cap="none" dirty="0">
              <a:solidFill>
                <a:schemeClr val="dk1"/>
              </a:solidFill>
              <a:latin typeface="Calibri"/>
              <a:ea typeface="Calibri"/>
              <a:cs typeface="Calibri"/>
              <a:sym typeface="Calibri"/>
            </a:endParaRPr>
          </a:p>
        </p:txBody>
      </p:sp>
      <p:sp>
        <p:nvSpPr>
          <p:cNvPr id="931" name="Google Shape;931;p21"/>
          <p:cNvSpPr/>
          <p:nvPr/>
        </p:nvSpPr>
        <p:spPr>
          <a:xfrm>
            <a:off x="464356" y="2396237"/>
            <a:ext cx="85800" cy="107700"/>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FF33"/>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932" name="Google Shape;932;p21"/>
          <p:cNvSpPr/>
          <p:nvPr/>
        </p:nvSpPr>
        <p:spPr>
          <a:xfrm>
            <a:off x="578656" y="2400726"/>
            <a:ext cx="2298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CSRF:</a:t>
            </a:r>
            <a:endParaRPr sz="700" b="0" i="0" u="none" strike="noStrike" cap="none">
              <a:solidFill>
                <a:schemeClr val="dk1"/>
              </a:solidFill>
              <a:latin typeface="Calibri"/>
              <a:ea typeface="Calibri"/>
              <a:cs typeface="Calibri"/>
              <a:sym typeface="Calibri"/>
            </a:endParaRPr>
          </a:p>
        </p:txBody>
      </p:sp>
      <p:sp>
        <p:nvSpPr>
          <p:cNvPr id="933" name="Google Shape;933;p21"/>
          <p:cNvSpPr/>
          <p:nvPr/>
        </p:nvSpPr>
        <p:spPr>
          <a:xfrm>
            <a:off x="905242" y="2445330"/>
            <a:ext cx="47976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Implement anti-CSRF tokens for all state-changing requests; validate Origin/Referer headers; enforce SameSite cookies</a:t>
            </a:r>
            <a:endParaRPr sz="700" b="0" i="0" u="none" strike="noStrike" cap="none">
              <a:solidFill>
                <a:schemeClr val="dk1"/>
              </a:solidFill>
              <a:latin typeface="Calibri"/>
              <a:ea typeface="Calibri"/>
              <a:cs typeface="Calibri"/>
              <a:sym typeface="Calibri"/>
            </a:endParaRPr>
          </a:p>
        </p:txBody>
      </p:sp>
      <p:sp>
        <p:nvSpPr>
          <p:cNvPr id="934" name="Google Shape;934;p21"/>
          <p:cNvSpPr/>
          <p:nvPr/>
        </p:nvSpPr>
        <p:spPr>
          <a:xfrm>
            <a:off x="578656" y="2556379"/>
            <a:ext cx="2460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IDOR:</a:t>
            </a:r>
            <a:endParaRPr sz="700" b="0" i="0" u="none" strike="noStrike" cap="none">
              <a:solidFill>
                <a:schemeClr val="dk1"/>
              </a:solidFill>
              <a:latin typeface="Calibri"/>
              <a:ea typeface="Calibri"/>
              <a:cs typeface="Calibri"/>
              <a:sym typeface="Calibri"/>
            </a:endParaRPr>
          </a:p>
        </p:txBody>
      </p:sp>
      <p:sp>
        <p:nvSpPr>
          <p:cNvPr id="935" name="Google Shape;935;p21"/>
          <p:cNvSpPr/>
          <p:nvPr/>
        </p:nvSpPr>
        <p:spPr>
          <a:xfrm>
            <a:off x="921344" y="2600983"/>
            <a:ext cx="42474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Enforce server-side authorization checks; map public IDs to internal resources; implement access logging</a:t>
            </a:r>
            <a:endParaRPr sz="700" b="0" i="0" u="none" strike="noStrike" cap="none">
              <a:solidFill>
                <a:schemeClr val="dk1"/>
              </a:solidFill>
              <a:latin typeface="Calibri"/>
              <a:ea typeface="Calibri"/>
              <a:cs typeface="Calibri"/>
              <a:sym typeface="Calibri"/>
            </a:endParaRPr>
          </a:p>
        </p:txBody>
      </p:sp>
      <p:sp>
        <p:nvSpPr>
          <p:cNvPr id="936" name="Google Shape;936;p21"/>
          <p:cNvSpPr/>
          <p:nvPr/>
        </p:nvSpPr>
        <p:spPr>
          <a:xfrm>
            <a:off x="464356" y="2707542"/>
            <a:ext cx="85800" cy="107700"/>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FF33"/>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937" name="Google Shape;937;p21"/>
          <p:cNvSpPr/>
          <p:nvPr/>
        </p:nvSpPr>
        <p:spPr>
          <a:xfrm>
            <a:off x="578656" y="2712031"/>
            <a:ext cx="4779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Stored XSS:</a:t>
            </a:r>
            <a:endParaRPr sz="700" b="0" i="0" u="none" strike="noStrike" cap="none">
              <a:solidFill>
                <a:schemeClr val="dk1"/>
              </a:solidFill>
              <a:latin typeface="Calibri"/>
              <a:ea typeface="Calibri"/>
              <a:cs typeface="Calibri"/>
              <a:sym typeface="Calibri"/>
            </a:endParaRPr>
          </a:p>
        </p:txBody>
      </p:sp>
      <p:sp>
        <p:nvSpPr>
          <p:cNvPr id="938" name="Google Shape;938;p21"/>
          <p:cNvSpPr/>
          <p:nvPr/>
        </p:nvSpPr>
        <p:spPr>
          <a:xfrm>
            <a:off x="1153320" y="2756635"/>
            <a:ext cx="39348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HTML-encode all output; implement Content Security Policy (CSP); sanitize user inputs server-side</a:t>
            </a:r>
            <a:endParaRPr sz="700" b="0" i="0" u="none" strike="noStrike" cap="none">
              <a:solidFill>
                <a:schemeClr val="dk1"/>
              </a:solidFill>
              <a:latin typeface="Calibri"/>
              <a:ea typeface="Calibri"/>
              <a:cs typeface="Calibri"/>
              <a:sym typeface="Calibri"/>
            </a:endParaRPr>
          </a:p>
        </p:txBody>
      </p:sp>
      <p:sp>
        <p:nvSpPr>
          <p:cNvPr id="939" name="Google Shape;939;p21"/>
          <p:cNvSpPr/>
          <p:nvPr/>
        </p:nvSpPr>
        <p:spPr>
          <a:xfrm>
            <a:off x="464356" y="2863194"/>
            <a:ext cx="85800" cy="107700"/>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FF33"/>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940" name="Google Shape;940;p21"/>
          <p:cNvSpPr/>
          <p:nvPr/>
        </p:nvSpPr>
        <p:spPr>
          <a:xfrm>
            <a:off x="578656" y="2867684"/>
            <a:ext cx="7209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Input Validation:</a:t>
            </a:r>
            <a:endParaRPr sz="700" b="0" i="0" u="none" strike="noStrike" cap="none">
              <a:solidFill>
                <a:schemeClr val="dk1"/>
              </a:solidFill>
              <a:latin typeface="Calibri"/>
              <a:ea typeface="Calibri"/>
              <a:cs typeface="Calibri"/>
              <a:sym typeface="Calibri"/>
            </a:endParaRPr>
          </a:p>
        </p:txBody>
      </p:sp>
      <p:sp>
        <p:nvSpPr>
          <p:cNvPr id="941" name="Google Shape;941;p21"/>
          <p:cNvSpPr/>
          <p:nvPr/>
        </p:nvSpPr>
        <p:spPr>
          <a:xfrm>
            <a:off x="1396347" y="2912288"/>
            <a:ext cx="31809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Validate all user inputs on the server-side; use security libraries for sanitization</a:t>
            </a:r>
            <a:endParaRPr sz="700" b="0" i="0" u="none" strike="noStrike" cap="none">
              <a:solidFill>
                <a:schemeClr val="dk1"/>
              </a:solidFill>
              <a:latin typeface="Calibri"/>
              <a:ea typeface="Calibri"/>
              <a:cs typeface="Calibri"/>
              <a:sym typeface="Calibri"/>
            </a:endParaRPr>
          </a:p>
        </p:txBody>
      </p:sp>
      <p:sp>
        <p:nvSpPr>
          <p:cNvPr id="942" name="Google Shape;942;p21"/>
          <p:cNvSpPr/>
          <p:nvPr/>
        </p:nvSpPr>
        <p:spPr>
          <a:xfrm>
            <a:off x="357200" y="3198446"/>
            <a:ext cx="8429700" cy="1035600"/>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1"/>
          <p:cNvSpPr/>
          <p:nvPr/>
        </p:nvSpPr>
        <p:spPr>
          <a:xfrm>
            <a:off x="357200" y="3198446"/>
            <a:ext cx="28500" cy="10356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1"/>
          <p:cNvSpPr/>
          <p:nvPr/>
        </p:nvSpPr>
        <p:spPr>
          <a:xfrm>
            <a:off x="464356" y="3288246"/>
            <a:ext cx="373500" cy="1617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1"/>
          <p:cNvSpPr/>
          <p:nvPr/>
        </p:nvSpPr>
        <p:spPr>
          <a:xfrm>
            <a:off x="445681" y="3243642"/>
            <a:ext cx="410850" cy="425621"/>
          </a:xfrm>
          <a:prstGeom prst="rect">
            <a:avLst/>
          </a:prstGeom>
          <a:noFill/>
          <a:ln>
            <a:noFill/>
          </a:ln>
        </p:spPr>
        <p:txBody>
          <a:bodyPr spcFirstLastPara="1" wrap="square" lIns="102100" tIns="51050" rIns="102100" bIns="51050" anchor="t" anchorCtr="0">
            <a:spAutoFit/>
          </a:bodyPr>
          <a:lstStyle/>
          <a:p>
            <a:pPr marL="0" marR="0" lvl="0" indent="0" algn="l" rtl="0">
              <a:lnSpc>
                <a:spcPct val="131086"/>
              </a:lnSpc>
              <a:spcBef>
                <a:spcPts val="0"/>
              </a:spcBef>
              <a:spcAft>
                <a:spcPts val="0"/>
              </a:spcAft>
              <a:buClr>
                <a:srgbClr val="1A1A1A"/>
              </a:buClr>
              <a:buSzPts val="534"/>
              <a:buFont typeface="Calibri"/>
              <a:buNone/>
            </a:pPr>
            <a:r>
              <a:rPr lang="en-US" sz="800" b="1" i="0" u="none" strike="noStrike" cap="none">
                <a:solidFill>
                  <a:srgbClr val="1A1A1A"/>
                </a:solidFill>
                <a:latin typeface="Calibri"/>
                <a:ea typeface="Calibri"/>
                <a:cs typeface="Calibri"/>
                <a:sym typeface="Calibri"/>
              </a:rPr>
              <a:t>LOW</a:t>
            </a:r>
            <a:endParaRPr sz="800" b="0" i="0" u="none" strike="noStrike" cap="none">
              <a:solidFill>
                <a:schemeClr val="dk1"/>
              </a:solidFill>
              <a:latin typeface="Calibri"/>
              <a:ea typeface="Calibri"/>
              <a:cs typeface="Calibri"/>
              <a:sym typeface="Calibri"/>
            </a:endParaRPr>
          </a:p>
        </p:txBody>
      </p:sp>
      <p:sp>
        <p:nvSpPr>
          <p:cNvPr id="946" name="Google Shape;946;p21"/>
          <p:cNvSpPr/>
          <p:nvPr/>
        </p:nvSpPr>
        <p:spPr>
          <a:xfrm>
            <a:off x="923565" y="3282456"/>
            <a:ext cx="7246500" cy="162480"/>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00D4FF"/>
              </a:buClr>
              <a:buSzPts val="683"/>
              <a:buFont typeface="Calibri"/>
              <a:buNone/>
            </a:pPr>
            <a:r>
              <a:rPr lang="en-US" sz="800" b="1" i="0" u="none" strike="noStrike" cap="none">
                <a:solidFill>
                  <a:srgbClr val="00D4FF"/>
                </a:solidFill>
                <a:latin typeface="Calibri"/>
                <a:ea typeface="Calibri"/>
                <a:cs typeface="Calibri"/>
                <a:sym typeface="Calibri"/>
              </a:rPr>
              <a:t>Long-Term Improvements</a:t>
            </a:r>
            <a:endParaRPr sz="800" b="0" i="0" u="none" strike="noStrike" cap="none">
              <a:solidFill>
                <a:schemeClr val="dk1"/>
              </a:solidFill>
              <a:latin typeface="Calibri"/>
              <a:ea typeface="Calibri"/>
              <a:cs typeface="Calibri"/>
              <a:sym typeface="Calibri"/>
            </a:endParaRPr>
          </a:p>
        </p:txBody>
      </p:sp>
      <p:sp>
        <p:nvSpPr>
          <p:cNvPr id="947" name="Google Shape;947;p21"/>
          <p:cNvSpPr/>
          <p:nvPr/>
        </p:nvSpPr>
        <p:spPr>
          <a:xfrm>
            <a:off x="8255676" y="3300219"/>
            <a:ext cx="423900" cy="137700"/>
          </a:xfrm>
          <a:prstGeom prst="rect">
            <a:avLst/>
          </a:prstGeom>
          <a:solidFill>
            <a:srgbClr val="000000">
              <a:alpha val="2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1"/>
          <p:cNvSpPr/>
          <p:nvPr/>
        </p:nvSpPr>
        <p:spPr>
          <a:xfrm>
            <a:off x="8270544" y="3285351"/>
            <a:ext cx="423900" cy="182272"/>
          </a:xfrm>
          <a:prstGeom prst="rect">
            <a:avLst/>
          </a:prstGeom>
          <a:noFill/>
          <a:ln>
            <a:noFill/>
          </a:ln>
        </p:spPr>
        <p:txBody>
          <a:bodyPr spcFirstLastPara="1" wrap="square" lIns="68050" tIns="34025" rIns="68050" bIns="34025" anchor="t" anchorCtr="0">
            <a:spAutoFit/>
          </a:bodyPr>
          <a:lstStyle/>
          <a:p>
            <a:pPr marL="0" marR="0" lvl="0" indent="0" algn="l" rtl="0">
              <a:lnSpc>
                <a:spcPct val="123239"/>
              </a:lnSpc>
              <a:spcBef>
                <a:spcPts val="0"/>
              </a:spcBef>
              <a:spcAft>
                <a:spcPts val="0"/>
              </a:spcAft>
              <a:buClr>
                <a:srgbClr val="E0E0E0"/>
              </a:buClr>
              <a:buSzPts val="568"/>
              <a:buFont typeface="Calibri"/>
              <a:buNone/>
            </a:pPr>
            <a:r>
              <a:rPr lang="en-US" sz="600" b="1" i="0" u="none" strike="noStrike" cap="none">
                <a:solidFill>
                  <a:srgbClr val="E0E0E0"/>
                </a:solidFill>
                <a:latin typeface="Calibri"/>
                <a:ea typeface="Calibri"/>
                <a:cs typeface="Calibri"/>
                <a:sym typeface="Calibri"/>
              </a:rPr>
              <a:t>1 Month</a:t>
            </a:r>
            <a:endParaRPr sz="600" b="1" i="0" u="none" strike="noStrike" cap="none">
              <a:solidFill>
                <a:schemeClr val="dk1"/>
              </a:solidFill>
              <a:latin typeface="Calibri"/>
              <a:ea typeface="Calibri"/>
              <a:cs typeface="Calibri"/>
              <a:sym typeface="Calibri"/>
            </a:endParaRPr>
          </a:p>
        </p:txBody>
      </p:sp>
      <p:sp>
        <p:nvSpPr>
          <p:cNvPr id="949" name="Google Shape;949;p21"/>
          <p:cNvSpPr/>
          <p:nvPr/>
        </p:nvSpPr>
        <p:spPr>
          <a:xfrm>
            <a:off x="578656" y="3526214"/>
            <a:ext cx="9852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Reflected XSS (6 cases):</a:t>
            </a:r>
            <a:endParaRPr sz="700" b="0" i="0" u="none" strike="noStrike" cap="none">
              <a:solidFill>
                <a:schemeClr val="dk1"/>
              </a:solidFill>
              <a:latin typeface="Calibri"/>
              <a:ea typeface="Calibri"/>
              <a:cs typeface="Calibri"/>
              <a:sym typeface="Calibri"/>
            </a:endParaRPr>
          </a:p>
        </p:txBody>
      </p:sp>
      <p:sp>
        <p:nvSpPr>
          <p:cNvPr id="950" name="Google Shape;950;p21"/>
          <p:cNvSpPr/>
          <p:nvPr/>
        </p:nvSpPr>
        <p:spPr>
          <a:xfrm>
            <a:off x="1660554" y="3570818"/>
            <a:ext cx="37434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Implement context-aware output encoding; deploy CSP; use security libraries for sanitization</a:t>
            </a:r>
            <a:endParaRPr sz="700" b="0" i="0" u="none" strike="noStrike" cap="none">
              <a:solidFill>
                <a:schemeClr val="dk1"/>
              </a:solidFill>
              <a:latin typeface="Calibri"/>
              <a:ea typeface="Calibri"/>
              <a:cs typeface="Calibri"/>
              <a:sym typeface="Calibri"/>
            </a:endParaRPr>
          </a:p>
        </p:txBody>
      </p:sp>
      <p:sp>
        <p:nvSpPr>
          <p:cNvPr id="951" name="Google Shape;951;p21"/>
          <p:cNvSpPr/>
          <p:nvPr/>
        </p:nvSpPr>
        <p:spPr>
          <a:xfrm>
            <a:off x="464356" y="3677377"/>
            <a:ext cx="85800" cy="107700"/>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00D4FF"/>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952" name="Google Shape;952;p21"/>
          <p:cNvSpPr/>
          <p:nvPr/>
        </p:nvSpPr>
        <p:spPr>
          <a:xfrm>
            <a:off x="578656" y="3681868"/>
            <a:ext cx="10590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Open Redirects (4 cases):</a:t>
            </a:r>
            <a:endParaRPr sz="700" b="0" i="0" u="none" strike="noStrike" cap="none">
              <a:solidFill>
                <a:schemeClr val="dk1"/>
              </a:solidFill>
              <a:latin typeface="Calibri"/>
              <a:ea typeface="Calibri"/>
              <a:cs typeface="Calibri"/>
              <a:sym typeface="Calibri"/>
            </a:endParaRPr>
          </a:p>
        </p:txBody>
      </p:sp>
      <p:sp>
        <p:nvSpPr>
          <p:cNvPr id="953" name="Google Shape;953;p21"/>
          <p:cNvSpPr/>
          <p:nvPr/>
        </p:nvSpPr>
        <p:spPr>
          <a:xfrm>
            <a:off x="1734364" y="3726472"/>
            <a:ext cx="34023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Whitelist allowed redirect destinations; validate URLs against safe internal URLs only</a:t>
            </a:r>
            <a:endParaRPr sz="700" b="0" i="0" u="none" strike="noStrike" cap="none">
              <a:solidFill>
                <a:schemeClr val="dk1"/>
              </a:solidFill>
              <a:latin typeface="Calibri"/>
              <a:ea typeface="Calibri"/>
              <a:cs typeface="Calibri"/>
              <a:sym typeface="Calibri"/>
            </a:endParaRPr>
          </a:p>
        </p:txBody>
      </p:sp>
      <p:sp>
        <p:nvSpPr>
          <p:cNvPr id="954" name="Google Shape;954;p21"/>
          <p:cNvSpPr/>
          <p:nvPr/>
        </p:nvSpPr>
        <p:spPr>
          <a:xfrm>
            <a:off x="464356" y="3833030"/>
            <a:ext cx="85800" cy="107700"/>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00D4FF"/>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955" name="Google Shape;955;p21"/>
          <p:cNvSpPr/>
          <p:nvPr/>
        </p:nvSpPr>
        <p:spPr>
          <a:xfrm>
            <a:off x="578656" y="3837520"/>
            <a:ext cx="8487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a:solidFill>
                  <a:srgbClr val="E0E0E0"/>
                </a:solidFill>
                <a:latin typeface="Calibri"/>
                <a:ea typeface="Calibri"/>
                <a:cs typeface="Calibri"/>
                <a:sym typeface="Calibri"/>
              </a:rPr>
              <a:t>Security Hardening:</a:t>
            </a:r>
            <a:endParaRPr sz="700" b="0" i="0" u="none" strike="noStrike" cap="none">
              <a:solidFill>
                <a:schemeClr val="dk1"/>
              </a:solidFill>
              <a:latin typeface="Calibri"/>
              <a:ea typeface="Calibri"/>
              <a:cs typeface="Calibri"/>
              <a:sym typeface="Calibri"/>
            </a:endParaRPr>
          </a:p>
        </p:txBody>
      </p:sp>
      <p:sp>
        <p:nvSpPr>
          <p:cNvPr id="956" name="Google Shape;956;p21"/>
          <p:cNvSpPr/>
          <p:nvPr/>
        </p:nvSpPr>
        <p:spPr>
          <a:xfrm>
            <a:off x="1523902" y="3882124"/>
            <a:ext cx="43056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Implement Web Application Firewall (WAF); deploy file integrity monitoring; enable comprehensive logging</a:t>
            </a:r>
            <a:endParaRPr sz="700" b="0" i="0" u="none" strike="noStrike" cap="none">
              <a:solidFill>
                <a:schemeClr val="dk1"/>
              </a:solidFill>
              <a:latin typeface="Calibri"/>
              <a:ea typeface="Calibri"/>
              <a:cs typeface="Calibri"/>
              <a:sym typeface="Calibri"/>
            </a:endParaRPr>
          </a:p>
        </p:txBody>
      </p:sp>
      <p:sp>
        <p:nvSpPr>
          <p:cNvPr id="957" name="Google Shape;957;p21"/>
          <p:cNvSpPr/>
          <p:nvPr/>
        </p:nvSpPr>
        <p:spPr>
          <a:xfrm>
            <a:off x="464356" y="3988683"/>
            <a:ext cx="85800" cy="107700"/>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00D4FF"/>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958" name="Google Shape;958;p21"/>
          <p:cNvSpPr/>
          <p:nvPr/>
        </p:nvSpPr>
        <p:spPr>
          <a:xfrm>
            <a:off x="578656" y="3993173"/>
            <a:ext cx="749700" cy="18421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E0E0E0"/>
              </a:buClr>
              <a:buSzPts val="584"/>
              <a:buFont typeface="Calibri"/>
              <a:buNone/>
            </a:pPr>
            <a:r>
              <a:rPr lang="en-US" sz="700" b="1" i="0" u="none" strike="noStrike" cap="none" dirty="0">
                <a:solidFill>
                  <a:srgbClr val="E0E0E0"/>
                </a:solidFill>
                <a:latin typeface="Calibri"/>
                <a:ea typeface="Calibri"/>
                <a:cs typeface="Calibri"/>
                <a:sym typeface="Calibri"/>
              </a:rPr>
              <a:t>Security Training:</a:t>
            </a:r>
            <a:endParaRPr sz="700" b="0" i="0" u="none" strike="noStrike" cap="none" dirty="0">
              <a:solidFill>
                <a:schemeClr val="dk1"/>
              </a:solidFill>
              <a:latin typeface="Calibri"/>
              <a:ea typeface="Calibri"/>
              <a:cs typeface="Calibri"/>
              <a:sym typeface="Calibri"/>
            </a:endParaRPr>
          </a:p>
        </p:txBody>
      </p:sp>
      <p:sp>
        <p:nvSpPr>
          <p:cNvPr id="959" name="Google Shape;959;p21"/>
          <p:cNvSpPr/>
          <p:nvPr/>
        </p:nvSpPr>
        <p:spPr>
          <a:xfrm>
            <a:off x="1424894" y="4037777"/>
            <a:ext cx="45945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Conduct developer security awareness training; implement secure coding practices; establish code review process</a:t>
            </a:r>
            <a:endParaRPr sz="700" b="0" i="0" u="none" strike="noStrike" cap="none">
              <a:solidFill>
                <a:schemeClr val="dk1"/>
              </a:solidFill>
              <a:latin typeface="Calibri"/>
              <a:ea typeface="Calibri"/>
              <a:cs typeface="Calibri"/>
              <a:sym typeface="Calibri"/>
            </a:endParaRPr>
          </a:p>
        </p:txBody>
      </p:sp>
      <p:sp>
        <p:nvSpPr>
          <p:cNvPr id="960" name="Google Shape;960;p21"/>
          <p:cNvSpPr/>
          <p:nvPr/>
        </p:nvSpPr>
        <p:spPr>
          <a:xfrm>
            <a:off x="357200" y="4383801"/>
            <a:ext cx="8429700" cy="682200"/>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1"/>
          <p:cNvSpPr/>
          <p:nvPr/>
        </p:nvSpPr>
        <p:spPr>
          <a:xfrm>
            <a:off x="357200" y="4383801"/>
            <a:ext cx="28500" cy="6822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1"/>
          <p:cNvSpPr/>
          <p:nvPr/>
        </p:nvSpPr>
        <p:spPr>
          <a:xfrm>
            <a:off x="442925" y="4455641"/>
            <a:ext cx="8258100" cy="106200"/>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FF41"/>
              </a:buClr>
              <a:buSzPts val="634"/>
              <a:buFont typeface="Calibri"/>
              <a:buNone/>
            </a:pPr>
            <a:r>
              <a:rPr lang="en-US" sz="634" b="1" i="0" u="none" strike="noStrike" cap="none">
                <a:solidFill>
                  <a:srgbClr val="00FF41"/>
                </a:solidFill>
                <a:latin typeface="Calibri"/>
                <a:ea typeface="Calibri"/>
                <a:cs typeface="Calibri"/>
                <a:sym typeface="Calibri"/>
              </a:rPr>
              <a:t>General Security Practices (All Priorities)</a:t>
            </a:r>
            <a:endParaRPr sz="634" b="0" i="0" u="none" strike="noStrike" cap="none">
              <a:solidFill>
                <a:schemeClr val="dk1"/>
              </a:solidFill>
              <a:latin typeface="Calibri"/>
              <a:ea typeface="Calibri"/>
              <a:cs typeface="Calibri"/>
              <a:sym typeface="Calibri"/>
            </a:endParaRPr>
          </a:p>
        </p:txBody>
      </p:sp>
      <p:sp>
        <p:nvSpPr>
          <p:cNvPr id="963" name="Google Shape;963;p21"/>
          <p:cNvSpPr/>
          <p:nvPr/>
        </p:nvSpPr>
        <p:spPr>
          <a:xfrm>
            <a:off x="442925" y="4621770"/>
            <a:ext cx="4100400" cy="170175"/>
          </a:xfrm>
          <a:prstGeom prst="rect">
            <a:avLst/>
          </a:prstGeom>
          <a:noFill/>
          <a:ln>
            <a:noFill/>
          </a:ln>
        </p:spPr>
        <p:txBody>
          <a:bodyPr spcFirstLastPara="1" wrap="square" lIns="136000" tIns="0" rIns="0" bIns="0" anchor="t" anchorCtr="0">
            <a:spAutoFit/>
          </a:bodyPr>
          <a:lstStyle/>
          <a:p>
            <a:pPr marL="0" marR="0" lvl="0" indent="0" algn="l" rtl="0">
              <a:lnSpc>
                <a:spcPct val="158450"/>
              </a:lnSpc>
              <a:spcBef>
                <a:spcPts val="0"/>
              </a:spcBef>
              <a:spcAft>
                <a:spcPts val="0"/>
              </a:spcAft>
              <a:buClr>
                <a:srgbClr val="E0E0E0"/>
              </a:buClr>
              <a:buSzPts val="568"/>
              <a:buFont typeface="Calibri"/>
              <a:buNone/>
            </a:pPr>
            <a:r>
              <a:rPr lang="en-US" sz="700" b="0" i="0" u="none" strike="noStrike" cap="none" dirty="0">
                <a:solidFill>
                  <a:srgbClr val="E0E0E0"/>
                </a:solidFill>
                <a:latin typeface="Calibri"/>
                <a:ea typeface="Calibri"/>
                <a:cs typeface="Calibri"/>
                <a:sym typeface="Calibri"/>
              </a:rPr>
              <a:t>Implement comprehensive logging and monitoring</a:t>
            </a:r>
            <a:endParaRPr sz="700" b="0" i="0" u="none" strike="noStrike" cap="none" dirty="0">
              <a:solidFill>
                <a:schemeClr val="dk1"/>
              </a:solidFill>
              <a:latin typeface="Calibri"/>
              <a:ea typeface="Calibri"/>
              <a:cs typeface="Calibri"/>
              <a:sym typeface="Calibri"/>
            </a:endParaRPr>
          </a:p>
        </p:txBody>
      </p:sp>
      <p:sp>
        <p:nvSpPr>
          <p:cNvPr id="964" name="Google Shape;964;p21"/>
          <p:cNvSpPr/>
          <p:nvPr/>
        </p:nvSpPr>
        <p:spPr>
          <a:xfrm>
            <a:off x="4600587" y="4621770"/>
            <a:ext cx="4100400" cy="170175"/>
          </a:xfrm>
          <a:prstGeom prst="rect">
            <a:avLst/>
          </a:prstGeom>
          <a:noFill/>
          <a:ln>
            <a:noFill/>
          </a:ln>
        </p:spPr>
        <p:txBody>
          <a:bodyPr spcFirstLastPara="1" wrap="square" lIns="136000" tIns="0" rIns="0" bIns="0" anchor="t" anchorCtr="0">
            <a:spAutoFit/>
          </a:bodyPr>
          <a:lstStyle/>
          <a:p>
            <a:pPr marL="0" marR="0" lvl="0" indent="0" algn="l" rtl="0">
              <a:lnSpc>
                <a:spcPct val="158450"/>
              </a:lnSpc>
              <a:spcBef>
                <a:spcPts val="0"/>
              </a:spcBef>
              <a:spcAft>
                <a:spcPts val="0"/>
              </a:spcAft>
              <a:buClr>
                <a:srgbClr val="E0E0E0"/>
              </a:buClr>
              <a:buSzPts val="568"/>
              <a:buFont typeface="Calibri"/>
              <a:buNone/>
            </a:pPr>
            <a:r>
              <a:rPr lang="en-US" sz="700" b="0" i="0" u="none" strike="noStrike" cap="none" dirty="0">
                <a:solidFill>
                  <a:srgbClr val="E0E0E0"/>
                </a:solidFill>
                <a:latin typeface="Calibri"/>
                <a:ea typeface="Calibri"/>
                <a:cs typeface="Calibri"/>
                <a:sym typeface="Calibri"/>
              </a:rPr>
              <a:t>Deploy a Web Application Firewall (WAF)</a:t>
            </a:r>
            <a:endParaRPr sz="700" b="0" i="0" u="none" strike="noStrike" cap="none" dirty="0">
              <a:solidFill>
                <a:schemeClr val="dk1"/>
              </a:solidFill>
              <a:latin typeface="Calibri"/>
              <a:ea typeface="Calibri"/>
              <a:cs typeface="Calibri"/>
              <a:sym typeface="Calibri"/>
            </a:endParaRPr>
          </a:p>
        </p:txBody>
      </p:sp>
      <p:sp>
        <p:nvSpPr>
          <p:cNvPr id="965" name="Google Shape;965;p21"/>
          <p:cNvSpPr/>
          <p:nvPr/>
        </p:nvSpPr>
        <p:spPr>
          <a:xfrm>
            <a:off x="442925" y="4761848"/>
            <a:ext cx="4100400" cy="170175"/>
          </a:xfrm>
          <a:prstGeom prst="rect">
            <a:avLst/>
          </a:prstGeom>
          <a:noFill/>
          <a:ln>
            <a:noFill/>
          </a:ln>
        </p:spPr>
        <p:txBody>
          <a:bodyPr spcFirstLastPara="1" wrap="square" lIns="136000" tIns="0" rIns="0" bIns="0" anchor="t" anchorCtr="0">
            <a:spAutoFit/>
          </a:bodyPr>
          <a:lstStyle/>
          <a:p>
            <a:pPr marL="0" marR="0" lvl="0" indent="0" algn="l" rtl="0">
              <a:lnSpc>
                <a:spcPct val="158450"/>
              </a:lnSpc>
              <a:spcBef>
                <a:spcPts val="0"/>
              </a:spcBef>
              <a:spcAft>
                <a:spcPts val="0"/>
              </a:spcAft>
              <a:buClr>
                <a:srgbClr val="E0E0E0"/>
              </a:buClr>
              <a:buSzPts val="568"/>
              <a:buFont typeface="Calibri"/>
              <a:buNone/>
            </a:pPr>
            <a:r>
              <a:rPr lang="en-US" sz="700" b="0" i="0" u="none" strike="noStrike" cap="none" dirty="0">
                <a:solidFill>
                  <a:srgbClr val="E0E0E0"/>
                </a:solidFill>
                <a:latin typeface="Calibri"/>
                <a:ea typeface="Calibri"/>
                <a:cs typeface="Calibri"/>
                <a:sym typeface="Calibri"/>
              </a:rPr>
              <a:t>Conduct regular security assessments</a:t>
            </a:r>
            <a:endParaRPr sz="700" b="0" i="0" u="none" strike="noStrike" cap="none" dirty="0">
              <a:solidFill>
                <a:schemeClr val="dk1"/>
              </a:solidFill>
              <a:latin typeface="Calibri"/>
              <a:ea typeface="Calibri"/>
              <a:cs typeface="Calibri"/>
              <a:sym typeface="Calibri"/>
            </a:endParaRPr>
          </a:p>
        </p:txBody>
      </p:sp>
      <p:sp>
        <p:nvSpPr>
          <p:cNvPr id="966" name="Google Shape;966;p21"/>
          <p:cNvSpPr/>
          <p:nvPr/>
        </p:nvSpPr>
        <p:spPr>
          <a:xfrm>
            <a:off x="4600587" y="4761848"/>
            <a:ext cx="4100400" cy="170175"/>
          </a:xfrm>
          <a:prstGeom prst="rect">
            <a:avLst/>
          </a:prstGeom>
          <a:noFill/>
          <a:ln>
            <a:noFill/>
          </a:ln>
        </p:spPr>
        <p:txBody>
          <a:bodyPr spcFirstLastPara="1" wrap="square" lIns="136000" tIns="0" rIns="0" bIns="0" anchor="t" anchorCtr="0">
            <a:spAutoFit/>
          </a:bodyPr>
          <a:lstStyle/>
          <a:p>
            <a:pPr marL="0" marR="0" lvl="0" indent="0" algn="l" rtl="0">
              <a:lnSpc>
                <a:spcPct val="158450"/>
              </a:lnSpc>
              <a:spcBef>
                <a:spcPts val="0"/>
              </a:spcBef>
              <a:spcAft>
                <a:spcPts val="0"/>
              </a:spcAft>
              <a:buClr>
                <a:srgbClr val="E0E0E0"/>
              </a:buClr>
              <a:buSzPts val="568"/>
              <a:buFont typeface="Calibri"/>
              <a:buNone/>
            </a:pPr>
            <a:r>
              <a:rPr lang="en-US" sz="700" b="0" i="0" u="none" strike="noStrike" cap="none" dirty="0">
                <a:solidFill>
                  <a:srgbClr val="E0E0E0"/>
                </a:solidFill>
                <a:latin typeface="Calibri"/>
                <a:ea typeface="Calibri"/>
                <a:cs typeface="Calibri"/>
                <a:sym typeface="Calibri"/>
              </a:rPr>
              <a:t>Enforce least-privilege access controls</a:t>
            </a:r>
            <a:endParaRPr sz="700" b="0" i="0" u="none" strike="noStrike" cap="none" dirty="0">
              <a:solidFill>
                <a:schemeClr val="dk1"/>
              </a:solidFill>
              <a:latin typeface="Calibri"/>
              <a:ea typeface="Calibri"/>
              <a:cs typeface="Calibri"/>
              <a:sym typeface="Calibri"/>
            </a:endParaRPr>
          </a:p>
        </p:txBody>
      </p:sp>
      <p:sp>
        <p:nvSpPr>
          <p:cNvPr id="967" name="Google Shape;967;p21"/>
          <p:cNvSpPr/>
          <p:nvPr/>
        </p:nvSpPr>
        <p:spPr>
          <a:xfrm>
            <a:off x="442925" y="4901926"/>
            <a:ext cx="4100400" cy="170175"/>
          </a:xfrm>
          <a:prstGeom prst="rect">
            <a:avLst/>
          </a:prstGeom>
          <a:noFill/>
          <a:ln>
            <a:noFill/>
          </a:ln>
        </p:spPr>
        <p:txBody>
          <a:bodyPr spcFirstLastPara="1" wrap="square" lIns="136000" tIns="0" rIns="0" bIns="0" anchor="t" anchorCtr="0">
            <a:spAutoFit/>
          </a:bodyPr>
          <a:lstStyle/>
          <a:p>
            <a:pPr marL="0" marR="0" lvl="0" indent="0" algn="l" rtl="0">
              <a:lnSpc>
                <a:spcPct val="158450"/>
              </a:lnSpc>
              <a:spcBef>
                <a:spcPts val="0"/>
              </a:spcBef>
              <a:spcAft>
                <a:spcPts val="0"/>
              </a:spcAft>
              <a:buClr>
                <a:srgbClr val="E0E0E0"/>
              </a:buClr>
              <a:buSzPts val="568"/>
              <a:buFont typeface="Calibri"/>
              <a:buNone/>
            </a:pPr>
            <a:r>
              <a:rPr lang="en-US" sz="700" b="0" i="0" u="none" strike="noStrike" cap="none">
                <a:solidFill>
                  <a:srgbClr val="E0E0E0"/>
                </a:solidFill>
                <a:latin typeface="Calibri"/>
                <a:ea typeface="Calibri"/>
                <a:cs typeface="Calibri"/>
                <a:sym typeface="Calibri"/>
              </a:rPr>
              <a:t>Implement Multi-Factor Authentication (MFA)</a:t>
            </a:r>
            <a:endParaRPr sz="700" b="0" i="0" u="none" strike="noStrike" cap="none">
              <a:solidFill>
                <a:schemeClr val="dk1"/>
              </a:solidFill>
              <a:latin typeface="Calibri"/>
              <a:ea typeface="Calibri"/>
              <a:cs typeface="Calibri"/>
              <a:sym typeface="Calibri"/>
            </a:endParaRPr>
          </a:p>
        </p:txBody>
      </p:sp>
      <p:sp>
        <p:nvSpPr>
          <p:cNvPr id="968" name="Google Shape;968;p21"/>
          <p:cNvSpPr/>
          <p:nvPr/>
        </p:nvSpPr>
        <p:spPr>
          <a:xfrm>
            <a:off x="4600587" y="4901926"/>
            <a:ext cx="4100400" cy="170175"/>
          </a:xfrm>
          <a:prstGeom prst="rect">
            <a:avLst/>
          </a:prstGeom>
          <a:noFill/>
          <a:ln>
            <a:noFill/>
          </a:ln>
        </p:spPr>
        <p:txBody>
          <a:bodyPr spcFirstLastPara="1" wrap="square" lIns="136000" tIns="0" rIns="0" bIns="0" anchor="t" anchorCtr="0">
            <a:spAutoFit/>
          </a:bodyPr>
          <a:lstStyle/>
          <a:p>
            <a:pPr marL="0" marR="0" lvl="0" indent="0" algn="l" rtl="0">
              <a:lnSpc>
                <a:spcPct val="158450"/>
              </a:lnSpc>
              <a:spcBef>
                <a:spcPts val="0"/>
              </a:spcBef>
              <a:spcAft>
                <a:spcPts val="0"/>
              </a:spcAft>
              <a:buClr>
                <a:srgbClr val="E0E0E0"/>
              </a:buClr>
              <a:buSzPts val="568"/>
              <a:buFont typeface="Calibri"/>
              <a:buNone/>
            </a:pPr>
            <a:r>
              <a:rPr lang="en-US" sz="700" b="0" i="0" u="none" strike="noStrike" cap="none">
                <a:solidFill>
                  <a:srgbClr val="E0E0E0"/>
                </a:solidFill>
                <a:latin typeface="Calibri"/>
                <a:ea typeface="Calibri"/>
                <a:cs typeface="Calibri"/>
                <a:sym typeface="Calibri"/>
              </a:rPr>
              <a:t>Establish incident response procedures</a:t>
            </a:r>
            <a:endParaRPr sz="700" b="0" i="0" u="none" strike="noStrike" cap="none">
              <a:solidFill>
                <a:schemeClr val="dk1"/>
              </a:solidFill>
              <a:latin typeface="Calibri"/>
              <a:ea typeface="Calibri"/>
              <a:cs typeface="Calibri"/>
              <a:sym typeface="Calibri"/>
            </a:endParaRPr>
          </a:p>
        </p:txBody>
      </p:sp>
      <p:sp>
        <p:nvSpPr>
          <p:cNvPr id="969" name="Google Shape;969;p21"/>
          <p:cNvSpPr/>
          <p:nvPr/>
        </p:nvSpPr>
        <p:spPr>
          <a:xfrm>
            <a:off x="442925" y="4621770"/>
            <a:ext cx="56700" cy="9210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534" b="1" i="0" u="none" strike="noStrike" cap="none">
                <a:solidFill>
                  <a:srgbClr val="00FF41"/>
                </a:solidFill>
                <a:latin typeface="Calibri"/>
                <a:ea typeface="Calibri"/>
                <a:cs typeface="Calibri"/>
                <a:sym typeface="Calibri"/>
              </a:rPr>
              <a:t>✓</a:t>
            </a:r>
            <a:endParaRPr sz="534" b="0" i="0" u="none" strike="noStrike" cap="none">
              <a:solidFill>
                <a:schemeClr val="dk1"/>
              </a:solidFill>
              <a:latin typeface="Calibri"/>
              <a:ea typeface="Calibri"/>
              <a:cs typeface="Calibri"/>
              <a:sym typeface="Calibri"/>
            </a:endParaRPr>
          </a:p>
        </p:txBody>
      </p:sp>
      <p:sp>
        <p:nvSpPr>
          <p:cNvPr id="970" name="Google Shape;970;p21"/>
          <p:cNvSpPr/>
          <p:nvPr/>
        </p:nvSpPr>
        <p:spPr>
          <a:xfrm>
            <a:off x="4600587" y="4621770"/>
            <a:ext cx="56700" cy="9210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534" b="1" i="0" u="none" strike="noStrike" cap="none">
                <a:solidFill>
                  <a:srgbClr val="00FF41"/>
                </a:solidFill>
                <a:latin typeface="Calibri"/>
                <a:ea typeface="Calibri"/>
                <a:cs typeface="Calibri"/>
                <a:sym typeface="Calibri"/>
              </a:rPr>
              <a:t>✓</a:t>
            </a:r>
            <a:endParaRPr sz="534" b="0" i="0" u="none" strike="noStrike" cap="none">
              <a:solidFill>
                <a:schemeClr val="dk1"/>
              </a:solidFill>
              <a:latin typeface="Calibri"/>
              <a:ea typeface="Calibri"/>
              <a:cs typeface="Calibri"/>
              <a:sym typeface="Calibri"/>
            </a:endParaRPr>
          </a:p>
        </p:txBody>
      </p:sp>
      <p:sp>
        <p:nvSpPr>
          <p:cNvPr id="971" name="Google Shape;971;p21"/>
          <p:cNvSpPr/>
          <p:nvPr/>
        </p:nvSpPr>
        <p:spPr>
          <a:xfrm>
            <a:off x="442925" y="4761848"/>
            <a:ext cx="56700" cy="9210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534" b="1" i="0" u="none" strike="noStrike" cap="none">
                <a:solidFill>
                  <a:srgbClr val="00FF41"/>
                </a:solidFill>
                <a:latin typeface="Calibri"/>
                <a:ea typeface="Calibri"/>
                <a:cs typeface="Calibri"/>
                <a:sym typeface="Calibri"/>
              </a:rPr>
              <a:t>✓</a:t>
            </a:r>
            <a:endParaRPr sz="534" b="0" i="0" u="none" strike="noStrike" cap="none">
              <a:solidFill>
                <a:schemeClr val="dk1"/>
              </a:solidFill>
              <a:latin typeface="Calibri"/>
              <a:ea typeface="Calibri"/>
              <a:cs typeface="Calibri"/>
              <a:sym typeface="Calibri"/>
            </a:endParaRPr>
          </a:p>
        </p:txBody>
      </p:sp>
      <p:sp>
        <p:nvSpPr>
          <p:cNvPr id="972" name="Google Shape;972;p21"/>
          <p:cNvSpPr/>
          <p:nvPr/>
        </p:nvSpPr>
        <p:spPr>
          <a:xfrm>
            <a:off x="4600587" y="4761848"/>
            <a:ext cx="56700" cy="9210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534" b="1" i="0" u="none" strike="noStrike" cap="none">
                <a:solidFill>
                  <a:srgbClr val="00FF41"/>
                </a:solidFill>
                <a:latin typeface="Calibri"/>
                <a:ea typeface="Calibri"/>
                <a:cs typeface="Calibri"/>
                <a:sym typeface="Calibri"/>
              </a:rPr>
              <a:t>✓</a:t>
            </a:r>
            <a:endParaRPr sz="534" b="0" i="0" u="none" strike="noStrike" cap="none">
              <a:solidFill>
                <a:schemeClr val="dk1"/>
              </a:solidFill>
              <a:latin typeface="Calibri"/>
              <a:ea typeface="Calibri"/>
              <a:cs typeface="Calibri"/>
              <a:sym typeface="Calibri"/>
            </a:endParaRPr>
          </a:p>
        </p:txBody>
      </p:sp>
      <p:sp>
        <p:nvSpPr>
          <p:cNvPr id="973" name="Google Shape;973;p21"/>
          <p:cNvSpPr/>
          <p:nvPr/>
        </p:nvSpPr>
        <p:spPr>
          <a:xfrm>
            <a:off x="442925" y="4901926"/>
            <a:ext cx="56700" cy="9210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534" b="1" i="0" u="none" strike="noStrike" cap="none">
                <a:solidFill>
                  <a:srgbClr val="00FF41"/>
                </a:solidFill>
                <a:latin typeface="Calibri"/>
                <a:ea typeface="Calibri"/>
                <a:cs typeface="Calibri"/>
                <a:sym typeface="Calibri"/>
              </a:rPr>
              <a:t>✓</a:t>
            </a:r>
            <a:endParaRPr sz="534" b="0" i="0" u="none" strike="noStrike" cap="none">
              <a:solidFill>
                <a:schemeClr val="dk1"/>
              </a:solidFill>
              <a:latin typeface="Calibri"/>
              <a:ea typeface="Calibri"/>
              <a:cs typeface="Calibri"/>
              <a:sym typeface="Calibri"/>
            </a:endParaRPr>
          </a:p>
        </p:txBody>
      </p:sp>
      <p:sp>
        <p:nvSpPr>
          <p:cNvPr id="974" name="Google Shape;974;p21"/>
          <p:cNvSpPr/>
          <p:nvPr/>
        </p:nvSpPr>
        <p:spPr>
          <a:xfrm>
            <a:off x="4600587" y="4901926"/>
            <a:ext cx="56700" cy="9210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FF41"/>
              </a:buClr>
              <a:buSzPts val="534"/>
              <a:buFont typeface="Calibri"/>
              <a:buNone/>
            </a:pPr>
            <a:r>
              <a:rPr lang="en-US" sz="534" b="1" i="0" u="none" strike="noStrike" cap="none">
                <a:solidFill>
                  <a:srgbClr val="00FF41"/>
                </a:solidFill>
                <a:latin typeface="Calibri"/>
                <a:ea typeface="Calibri"/>
                <a:cs typeface="Calibri"/>
                <a:sym typeface="Calibri"/>
              </a:rPr>
              <a:t>✓</a:t>
            </a:r>
            <a:endParaRPr sz="534"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pic>
        <p:nvPicPr>
          <p:cNvPr id="980" name="Google Shape;980;p22"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981" name="Google Shape;981;p22"/>
          <p:cNvSpPr/>
          <p:nvPr/>
        </p:nvSpPr>
        <p:spPr>
          <a:xfrm>
            <a:off x="357188" y="250031"/>
            <a:ext cx="8429625" cy="373261"/>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22"/>
          <p:cNvSpPr/>
          <p:nvPr/>
        </p:nvSpPr>
        <p:spPr>
          <a:xfrm>
            <a:off x="357188" y="609005"/>
            <a:ext cx="8429625" cy="14288"/>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22"/>
          <p:cNvSpPr/>
          <p:nvPr/>
        </p:nvSpPr>
        <p:spPr>
          <a:xfrm>
            <a:off x="357188" y="250031"/>
            <a:ext cx="8429625" cy="273248"/>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00FF41"/>
              </a:buClr>
              <a:buSzPts val="1397"/>
              <a:buFont typeface="Calibri"/>
              <a:buNone/>
            </a:pPr>
            <a:r>
              <a:rPr lang="en-US" sz="1397" b="1" i="0" u="none" strike="noStrike" cap="none" dirty="0">
                <a:solidFill>
                  <a:srgbClr val="00FF41"/>
                </a:solidFill>
                <a:latin typeface="Calibri"/>
                <a:ea typeface="Calibri"/>
                <a:cs typeface="Calibri"/>
                <a:sym typeface="Calibri"/>
              </a:rPr>
              <a:t>Conclusion and Next Steps</a:t>
            </a:r>
            <a:endParaRPr sz="1397" b="0" i="0" u="none" strike="noStrike" cap="none" dirty="0">
              <a:solidFill>
                <a:schemeClr val="dk1"/>
              </a:solidFill>
              <a:latin typeface="Calibri"/>
              <a:ea typeface="Calibri"/>
              <a:cs typeface="Calibri"/>
              <a:sym typeface="Calibri"/>
            </a:endParaRPr>
          </a:p>
        </p:txBody>
      </p:sp>
      <p:sp>
        <p:nvSpPr>
          <p:cNvPr id="984" name="Google Shape;984;p22"/>
          <p:cNvSpPr/>
          <p:nvPr/>
        </p:nvSpPr>
        <p:spPr>
          <a:xfrm>
            <a:off x="357188" y="751880"/>
            <a:ext cx="8429625" cy="1385888"/>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2"/>
          <p:cNvSpPr/>
          <p:nvPr/>
        </p:nvSpPr>
        <p:spPr>
          <a:xfrm>
            <a:off x="357188" y="751880"/>
            <a:ext cx="21431" cy="1385888"/>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2"/>
          <p:cNvSpPr/>
          <p:nvPr/>
        </p:nvSpPr>
        <p:spPr>
          <a:xfrm>
            <a:off x="464344" y="814432"/>
            <a:ext cx="8215313"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FF41"/>
              </a:buClr>
              <a:buSzPts val="634"/>
              <a:buFont typeface="Calibri"/>
              <a:buNone/>
            </a:pPr>
            <a:r>
              <a:rPr lang="en-US" sz="800" b="1" i="0" u="none" strike="noStrike" cap="none" dirty="0">
                <a:solidFill>
                  <a:srgbClr val="00FF41"/>
                </a:solidFill>
                <a:latin typeface="Calibri"/>
                <a:ea typeface="Calibri"/>
                <a:cs typeface="Calibri"/>
                <a:sym typeface="Calibri"/>
              </a:rPr>
              <a:t>Executive Summary</a:t>
            </a:r>
            <a:endParaRPr sz="800" b="0" i="0" u="none" strike="noStrike" cap="none" dirty="0">
              <a:solidFill>
                <a:schemeClr val="dk1"/>
              </a:solidFill>
              <a:latin typeface="Calibri"/>
              <a:ea typeface="Calibri"/>
              <a:cs typeface="Calibri"/>
              <a:sym typeface="Calibri"/>
            </a:endParaRPr>
          </a:p>
        </p:txBody>
      </p:sp>
      <p:sp>
        <p:nvSpPr>
          <p:cNvPr id="987" name="Google Shape;987;p22"/>
          <p:cNvSpPr/>
          <p:nvPr/>
        </p:nvSpPr>
        <p:spPr>
          <a:xfrm>
            <a:off x="464344" y="1057275"/>
            <a:ext cx="8215313"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This penetration test identified </a:t>
            </a:r>
            <a:r>
              <a:rPr lang="en-US" sz="800" b="1" i="0" u="none" strike="noStrike" cap="none" dirty="0">
                <a:solidFill>
                  <a:srgbClr val="E0E0E0"/>
                </a:solidFill>
                <a:latin typeface="Calibri"/>
                <a:ea typeface="Calibri"/>
                <a:cs typeface="Calibri"/>
                <a:sym typeface="Calibri"/>
              </a:rPr>
              <a:t>19 vulnerabilities</a:t>
            </a:r>
            <a:r>
              <a:rPr lang="en-US" sz="800" b="0" i="0" u="none" strike="noStrike" cap="none" dirty="0">
                <a:solidFill>
                  <a:srgbClr val="E0E0E0"/>
                </a:solidFill>
                <a:latin typeface="Calibri"/>
                <a:ea typeface="Calibri"/>
                <a:cs typeface="Calibri"/>
                <a:sym typeface="Calibri"/>
              </a:rPr>
              <a:t> across the </a:t>
            </a:r>
            <a:r>
              <a:rPr lang="en-US" sz="800" b="0" i="0" u="none" strike="noStrike" cap="none" dirty="0" err="1">
                <a:solidFill>
                  <a:srgbClr val="E0E0E0"/>
                </a:solidFill>
                <a:latin typeface="Calibri"/>
                <a:ea typeface="Calibri"/>
                <a:cs typeface="Calibri"/>
                <a:sym typeface="Calibri"/>
              </a:rPr>
              <a:t>Nahamstore</a:t>
            </a:r>
            <a:r>
              <a:rPr lang="en-US" sz="800" b="0" i="0" u="none" strike="noStrike" cap="none" dirty="0">
                <a:solidFill>
                  <a:srgbClr val="E0E0E0"/>
                </a:solidFill>
                <a:latin typeface="Calibri"/>
                <a:ea typeface="Calibri"/>
                <a:cs typeface="Calibri"/>
                <a:sym typeface="Calibri"/>
              </a:rPr>
              <a:t> web application. The critical RCE vulnerability poses an immediate threat to the entire application and infrastructure. Immediate remediation of Critical and High-severity findings is essential to reduce risk exposure.</a:t>
            </a:r>
            <a:endParaRPr sz="800" b="0" i="0" u="none" strike="noStrike" cap="none" dirty="0">
              <a:solidFill>
                <a:schemeClr val="dk1"/>
              </a:solidFill>
              <a:latin typeface="Calibri"/>
              <a:ea typeface="Calibri"/>
              <a:cs typeface="Calibri"/>
              <a:sym typeface="Calibri"/>
            </a:endParaRPr>
          </a:p>
        </p:txBody>
      </p:sp>
      <p:sp>
        <p:nvSpPr>
          <p:cNvPr id="988" name="Google Shape;988;p22"/>
          <p:cNvSpPr/>
          <p:nvPr/>
        </p:nvSpPr>
        <p:spPr>
          <a:xfrm>
            <a:off x="464344" y="1421606"/>
            <a:ext cx="1989534" cy="609005"/>
          </a:xfrm>
          <a:prstGeom prst="rect">
            <a:avLst/>
          </a:prstGeom>
          <a:solidFill>
            <a:srgbClr val="000000">
              <a:alpha val="29803"/>
            </a:srgbClr>
          </a:solidFill>
          <a:ln w="9525" cap="flat" cmpd="sng">
            <a:solidFill>
              <a:srgbClr val="FF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2"/>
          <p:cNvSpPr/>
          <p:nvPr/>
        </p:nvSpPr>
        <p:spPr>
          <a:xfrm>
            <a:off x="550069" y="1507331"/>
            <a:ext cx="1818084" cy="273248"/>
          </a:xfrm>
          <a:prstGeom prst="rect">
            <a:avLst/>
          </a:prstGeom>
          <a:noFill/>
          <a:ln>
            <a:noFill/>
          </a:ln>
        </p:spPr>
        <p:txBody>
          <a:bodyPr spcFirstLastPara="1" wrap="square" lIns="0" tIns="0" rIns="0" bIns="0" anchor="t" anchorCtr="0">
            <a:spAutoFit/>
          </a:bodyPr>
          <a:lstStyle/>
          <a:p>
            <a:pPr marL="0" marR="0" lvl="0" indent="0" algn="ctr" rtl="0">
              <a:lnSpc>
                <a:spcPct val="136005"/>
              </a:lnSpc>
              <a:spcBef>
                <a:spcPts val="0"/>
              </a:spcBef>
              <a:spcAft>
                <a:spcPts val="0"/>
              </a:spcAft>
              <a:buClr>
                <a:srgbClr val="FF3333"/>
              </a:buClr>
              <a:buSzPts val="1397"/>
              <a:buFont typeface="Calibri"/>
              <a:buNone/>
            </a:pPr>
            <a:r>
              <a:rPr lang="en-US" sz="1397" b="1" i="0" u="none" strike="noStrike" cap="none">
                <a:solidFill>
                  <a:srgbClr val="FF3333"/>
                </a:solidFill>
                <a:latin typeface="Calibri"/>
                <a:ea typeface="Calibri"/>
                <a:cs typeface="Calibri"/>
                <a:sym typeface="Calibri"/>
              </a:rPr>
              <a:t>1</a:t>
            </a:r>
            <a:endParaRPr sz="1397" b="0" i="0" u="none" strike="noStrike" cap="none">
              <a:solidFill>
                <a:schemeClr val="dk1"/>
              </a:solidFill>
              <a:latin typeface="Calibri"/>
              <a:ea typeface="Calibri"/>
              <a:cs typeface="Calibri"/>
              <a:sym typeface="Calibri"/>
            </a:endParaRPr>
          </a:p>
        </p:txBody>
      </p:sp>
      <p:sp>
        <p:nvSpPr>
          <p:cNvPr id="990" name="Google Shape;990;p22"/>
          <p:cNvSpPr/>
          <p:nvPr/>
        </p:nvSpPr>
        <p:spPr>
          <a:xfrm>
            <a:off x="550069" y="1778838"/>
            <a:ext cx="1818084" cy="161263"/>
          </a:xfrm>
          <a:prstGeom prst="rect">
            <a:avLst/>
          </a:prstGeom>
          <a:noFill/>
          <a:ln>
            <a:noFill/>
          </a:ln>
        </p:spPr>
        <p:txBody>
          <a:bodyPr spcFirstLastPara="1" wrap="square" lIns="0" tIns="0" rIns="0" bIns="0" anchor="t" anchorCtr="0">
            <a:spAutoFit/>
          </a:bodyPr>
          <a:lstStyle/>
          <a:p>
            <a:pPr marL="0" marR="0" lvl="0" indent="0" algn="ctr" rtl="0">
              <a:lnSpc>
                <a:spcPct val="131086"/>
              </a:lnSpc>
              <a:spcBef>
                <a:spcPts val="0"/>
              </a:spcBef>
              <a:spcAft>
                <a:spcPts val="0"/>
              </a:spcAft>
              <a:buClr>
                <a:srgbClr val="FF3333"/>
              </a:buClr>
              <a:buSzPts val="534"/>
              <a:buFont typeface="Calibri"/>
              <a:buNone/>
            </a:pPr>
            <a:r>
              <a:rPr lang="en-US" sz="800" b="1" i="0" u="none" strike="noStrike" cap="none">
                <a:solidFill>
                  <a:srgbClr val="FF3333"/>
                </a:solidFill>
                <a:latin typeface="Calibri"/>
                <a:ea typeface="Calibri"/>
                <a:cs typeface="Calibri"/>
                <a:sym typeface="Calibri"/>
              </a:rPr>
              <a:t>CRITICAL</a:t>
            </a:r>
            <a:endParaRPr sz="800" b="0" i="0" u="none" strike="noStrike" cap="none">
              <a:solidFill>
                <a:schemeClr val="dk1"/>
              </a:solidFill>
              <a:latin typeface="Calibri"/>
              <a:ea typeface="Calibri"/>
              <a:cs typeface="Calibri"/>
              <a:sym typeface="Calibri"/>
            </a:endParaRPr>
          </a:p>
        </p:txBody>
      </p:sp>
      <p:sp>
        <p:nvSpPr>
          <p:cNvPr id="991" name="Google Shape;991;p22"/>
          <p:cNvSpPr/>
          <p:nvPr/>
        </p:nvSpPr>
        <p:spPr>
          <a:xfrm>
            <a:off x="2539603" y="1421606"/>
            <a:ext cx="1989534" cy="609005"/>
          </a:xfrm>
          <a:prstGeom prst="rect">
            <a:avLst/>
          </a:prstGeom>
          <a:solidFill>
            <a:srgbClr val="000000">
              <a:alpha val="29803"/>
            </a:srgbClr>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2"/>
          <p:cNvSpPr/>
          <p:nvPr/>
        </p:nvSpPr>
        <p:spPr>
          <a:xfrm>
            <a:off x="2625328" y="1507331"/>
            <a:ext cx="1818084" cy="273248"/>
          </a:xfrm>
          <a:prstGeom prst="rect">
            <a:avLst/>
          </a:prstGeom>
          <a:noFill/>
          <a:ln>
            <a:noFill/>
          </a:ln>
        </p:spPr>
        <p:txBody>
          <a:bodyPr spcFirstLastPara="1" wrap="square" lIns="0" tIns="0" rIns="0" bIns="0" anchor="t" anchorCtr="0">
            <a:spAutoFit/>
          </a:bodyPr>
          <a:lstStyle/>
          <a:p>
            <a:pPr marL="0" marR="0" lvl="0" indent="0" algn="ctr" rtl="0">
              <a:lnSpc>
                <a:spcPct val="136005"/>
              </a:lnSpc>
              <a:spcBef>
                <a:spcPts val="0"/>
              </a:spcBef>
              <a:spcAft>
                <a:spcPts val="0"/>
              </a:spcAft>
              <a:buClr>
                <a:srgbClr val="FF9933"/>
              </a:buClr>
              <a:buSzPts val="1397"/>
              <a:buFont typeface="Calibri"/>
              <a:buNone/>
            </a:pPr>
            <a:r>
              <a:rPr lang="en-US" sz="1397" b="1" i="0" u="none" strike="noStrike" cap="none">
                <a:solidFill>
                  <a:srgbClr val="FF9933"/>
                </a:solidFill>
                <a:latin typeface="Calibri"/>
                <a:ea typeface="Calibri"/>
                <a:cs typeface="Calibri"/>
                <a:sym typeface="Calibri"/>
              </a:rPr>
              <a:t>4</a:t>
            </a:r>
            <a:endParaRPr sz="1397" b="0" i="0" u="none" strike="noStrike" cap="none">
              <a:solidFill>
                <a:schemeClr val="dk1"/>
              </a:solidFill>
              <a:latin typeface="Calibri"/>
              <a:ea typeface="Calibri"/>
              <a:cs typeface="Calibri"/>
              <a:sym typeface="Calibri"/>
            </a:endParaRPr>
          </a:p>
        </p:txBody>
      </p:sp>
      <p:sp>
        <p:nvSpPr>
          <p:cNvPr id="993" name="Google Shape;993;p22"/>
          <p:cNvSpPr/>
          <p:nvPr/>
        </p:nvSpPr>
        <p:spPr>
          <a:xfrm>
            <a:off x="2625328" y="1778838"/>
            <a:ext cx="1818084" cy="161263"/>
          </a:xfrm>
          <a:prstGeom prst="rect">
            <a:avLst/>
          </a:prstGeom>
          <a:noFill/>
          <a:ln>
            <a:noFill/>
          </a:ln>
        </p:spPr>
        <p:txBody>
          <a:bodyPr spcFirstLastPara="1" wrap="square" lIns="0" tIns="0" rIns="0" bIns="0" anchor="t" anchorCtr="0">
            <a:spAutoFit/>
          </a:bodyPr>
          <a:lstStyle/>
          <a:p>
            <a:pPr marL="0" marR="0" lvl="0" indent="0" algn="ctr" rtl="0">
              <a:lnSpc>
                <a:spcPct val="131086"/>
              </a:lnSpc>
              <a:spcBef>
                <a:spcPts val="0"/>
              </a:spcBef>
              <a:spcAft>
                <a:spcPts val="0"/>
              </a:spcAft>
              <a:buClr>
                <a:srgbClr val="FF9933"/>
              </a:buClr>
              <a:buSzPts val="534"/>
              <a:buFont typeface="Calibri"/>
              <a:buNone/>
            </a:pPr>
            <a:r>
              <a:rPr lang="en-US" sz="800" b="1" i="0" u="none" strike="noStrike" cap="none">
                <a:solidFill>
                  <a:srgbClr val="FF9933"/>
                </a:solidFill>
                <a:latin typeface="Calibri"/>
                <a:ea typeface="Calibri"/>
                <a:cs typeface="Calibri"/>
                <a:sym typeface="Calibri"/>
              </a:rPr>
              <a:t>HIGH</a:t>
            </a:r>
            <a:endParaRPr sz="800" b="0" i="0" u="none" strike="noStrike" cap="none">
              <a:solidFill>
                <a:schemeClr val="dk1"/>
              </a:solidFill>
              <a:latin typeface="Calibri"/>
              <a:ea typeface="Calibri"/>
              <a:cs typeface="Calibri"/>
              <a:sym typeface="Calibri"/>
            </a:endParaRPr>
          </a:p>
        </p:txBody>
      </p:sp>
      <p:sp>
        <p:nvSpPr>
          <p:cNvPr id="994" name="Google Shape;994;p22"/>
          <p:cNvSpPr/>
          <p:nvPr/>
        </p:nvSpPr>
        <p:spPr>
          <a:xfrm>
            <a:off x="4614863" y="1421606"/>
            <a:ext cx="1989534" cy="609005"/>
          </a:xfrm>
          <a:prstGeom prst="rect">
            <a:avLst/>
          </a:prstGeom>
          <a:solidFill>
            <a:srgbClr val="000000">
              <a:alpha val="29803"/>
            </a:srgbClr>
          </a:solidFill>
          <a:ln w="9525" cap="flat" cmpd="sng">
            <a:solidFill>
              <a:srgbClr val="FFFF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2"/>
          <p:cNvSpPr/>
          <p:nvPr/>
        </p:nvSpPr>
        <p:spPr>
          <a:xfrm>
            <a:off x="4700588" y="1507331"/>
            <a:ext cx="1818084" cy="273248"/>
          </a:xfrm>
          <a:prstGeom prst="rect">
            <a:avLst/>
          </a:prstGeom>
          <a:noFill/>
          <a:ln>
            <a:noFill/>
          </a:ln>
        </p:spPr>
        <p:txBody>
          <a:bodyPr spcFirstLastPara="1" wrap="square" lIns="0" tIns="0" rIns="0" bIns="0" anchor="t" anchorCtr="0">
            <a:spAutoFit/>
          </a:bodyPr>
          <a:lstStyle/>
          <a:p>
            <a:pPr marL="0" marR="0" lvl="0" indent="0" algn="ctr" rtl="0">
              <a:lnSpc>
                <a:spcPct val="136005"/>
              </a:lnSpc>
              <a:spcBef>
                <a:spcPts val="0"/>
              </a:spcBef>
              <a:spcAft>
                <a:spcPts val="0"/>
              </a:spcAft>
              <a:buClr>
                <a:srgbClr val="FFFF33"/>
              </a:buClr>
              <a:buSzPts val="1397"/>
              <a:buFont typeface="Calibri"/>
              <a:buNone/>
            </a:pPr>
            <a:r>
              <a:rPr lang="en-US" sz="1397" b="1" i="0" u="none" strike="noStrike" cap="none">
                <a:solidFill>
                  <a:srgbClr val="FFFF33"/>
                </a:solidFill>
                <a:latin typeface="Calibri"/>
                <a:ea typeface="Calibri"/>
                <a:cs typeface="Calibri"/>
                <a:sym typeface="Calibri"/>
              </a:rPr>
              <a:t>4</a:t>
            </a:r>
            <a:endParaRPr sz="1397" b="0" i="0" u="none" strike="noStrike" cap="none">
              <a:solidFill>
                <a:schemeClr val="dk1"/>
              </a:solidFill>
              <a:latin typeface="Calibri"/>
              <a:ea typeface="Calibri"/>
              <a:cs typeface="Calibri"/>
              <a:sym typeface="Calibri"/>
            </a:endParaRPr>
          </a:p>
        </p:txBody>
      </p:sp>
      <p:sp>
        <p:nvSpPr>
          <p:cNvPr id="996" name="Google Shape;996;p22"/>
          <p:cNvSpPr/>
          <p:nvPr/>
        </p:nvSpPr>
        <p:spPr>
          <a:xfrm>
            <a:off x="4700588" y="1778838"/>
            <a:ext cx="1818084" cy="161263"/>
          </a:xfrm>
          <a:prstGeom prst="rect">
            <a:avLst/>
          </a:prstGeom>
          <a:noFill/>
          <a:ln>
            <a:noFill/>
          </a:ln>
        </p:spPr>
        <p:txBody>
          <a:bodyPr spcFirstLastPara="1" wrap="square" lIns="0" tIns="0" rIns="0" bIns="0" anchor="t" anchorCtr="0">
            <a:spAutoFit/>
          </a:bodyPr>
          <a:lstStyle/>
          <a:p>
            <a:pPr marL="0" marR="0" lvl="0" indent="0" algn="ctr" rtl="0">
              <a:lnSpc>
                <a:spcPct val="131086"/>
              </a:lnSpc>
              <a:spcBef>
                <a:spcPts val="0"/>
              </a:spcBef>
              <a:spcAft>
                <a:spcPts val="0"/>
              </a:spcAft>
              <a:buClr>
                <a:srgbClr val="FFFF33"/>
              </a:buClr>
              <a:buSzPts val="534"/>
              <a:buFont typeface="Calibri"/>
              <a:buNone/>
            </a:pPr>
            <a:r>
              <a:rPr lang="en-US" sz="800" b="1" i="0" u="none" strike="noStrike" cap="none">
                <a:solidFill>
                  <a:srgbClr val="FFFF33"/>
                </a:solidFill>
                <a:latin typeface="Calibri"/>
                <a:ea typeface="Calibri"/>
                <a:cs typeface="Calibri"/>
                <a:sym typeface="Calibri"/>
              </a:rPr>
              <a:t>MEDIUM</a:t>
            </a:r>
            <a:endParaRPr sz="800" b="0" i="0" u="none" strike="noStrike" cap="none">
              <a:solidFill>
                <a:schemeClr val="dk1"/>
              </a:solidFill>
              <a:latin typeface="Calibri"/>
              <a:ea typeface="Calibri"/>
              <a:cs typeface="Calibri"/>
              <a:sym typeface="Calibri"/>
            </a:endParaRPr>
          </a:p>
        </p:txBody>
      </p:sp>
      <p:sp>
        <p:nvSpPr>
          <p:cNvPr id="997" name="Google Shape;997;p22"/>
          <p:cNvSpPr/>
          <p:nvPr/>
        </p:nvSpPr>
        <p:spPr>
          <a:xfrm>
            <a:off x="6690122" y="1421606"/>
            <a:ext cx="1989534" cy="609005"/>
          </a:xfrm>
          <a:prstGeom prst="rect">
            <a:avLst/>
          </a:prstGeom>
          <a:solidFill>
            <a:srgbClr val="000000">
              <a:alpha val="2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2"/>
          <p:cNvSpPr/>
          <p:nvPr/>
        </p:nvSpPr>
        <p:spPr>
          <a:xfrm>
            <a:off x="6775847" y="1507331"/>
            <a:ext cx="1818084" cy="273248"/>
          </a:xfrm>
          <a:prstGeom prst="rect">
            <a:avLst/>
          </a:prstGeom>
          <a:noFill/>
          <a:ln>
            <a:noFill/>
          </a:ln>
        </p:spPr>
        <p:txBody>
          <a:bodyPr spcFirstLastPara="1" wrap="square" lIns="0" tIns="0" rIns="0" bIns="0" anchor="t" anchorCtr="0">
            <a:spAutoFit/>
          </a:bodyPr>
          <a:lstStyle/>
          <a:p>
            <a:pPr marL="0" marR="0" lvl="0" indent="0" algn="ctr" rtl="0">
              <a:lnSpc>
                <a:spcPct val="136005"/>
              </a:lnSpc>
              <a:spcBef>
                <a:spcPts val="0"/>
              </a:spcBef>
              <a:spcAft>
                <a:spcPts val="0"/>
              </a:spcAft>
              <a:buClr>
                <a:srgbClr val="00D4FF"/>
              </a:buClr>
              <a:buSzPts val="1397"/>
              <a:buFont typeface="Calibri"/>
              <a:buNone/>
            </a:pPr>
            <a:r>
              <a:rPr lang="en-US" sz="1397" b="1" i="0" u="none" strike="noStrike" cap="none">
                <a:solidFill>
                  <a:srgbClr val="00D4FF"/>
                </a:solidFill>
                <a:latin typeface="Calibri"/>
                <a:ea typeface="Calibri"/>
                <a:cs typeface="Calibri"/>
                <a:sym typeface="Calibri"/>
              </a:rPr>
              <a:t>10</a:t>
            </a:r>
            <a:endParaRPr sz="1397" b="0" i="0" u="none" strike="noStrike" cap="none">
              <a:solidFill>
                <a:schemeClr val="dk1"/>
              </a:solidFill>
              <a:latin typeface="Calibri"/>
              <a:ea typeface="Calibri"/>
              <a:cs typeface="Calibri"/>
              <a:sym typeface="Calibri"/>
            </a:endParaRPr>
          </a:p>
        </p:txBody>
      </p:sp>
      <p:sp>
        <p:nvSpPr>
          <p:cNvPr id="999" name="Google Shape;999;p22"/>
          <p:cNvSpPr/>
          <p:nvPr/>
        </p:nvSpPr>
        <p:spPr>
          <a:xfrm>
            <a:off x="6775847" y="1778838"/>
            <a:ext cx="1818084" cy="161263"/>
          </a:xfrm>
          <a:prstGeom prst="rect">
            <a:avLst/>
          </a:prstGeom>
          <a:noFill/>
          <a:ln>
            <a:noFill/>
          </a:ln>
        </p:spPr>
        <p:txBody>
          <a:bodyPr spcFirstLastPara="1" wrap="square" lIns="0" tIns="0" rIns="0" bIns="0" anchor="t" anchorCtr="0">
            <a:spAutoFit/>
          </a:bodyPr>
          <a:lstStyle/>
          <a:p>
            <a:pPr marL="0" marR="0" lvl="0" indent="0" algn="ctr" rtl="0">
              <a:lnSpc>
                <a:spcPct val="131086"/>
              </a:lnSpc>
              <a:spcBef>
                <a:spcPts val="0"/>
              </a:spcBef>
              <a:spcAft>
                <a:spcPts val="0"/>
              </a:spcAft>
              <a:buClr>
                <a:srgbClr val="00D4FF"/>
              </a:buClr>
              <a:buSzPts val="534"/>
              <a:buFont typeface="Calibri"/>
              <a:buNone/>
            </a:pPr>
            <a:r>
              <a:rPr lang="en-US" sz="800" b="1" i="0" u="none" strike="noStrike" cap="none">
                <a:solidFill>
                  <a:srgbClr val="00D4FF"/>
                </a:solidFill>
                <a:latin typeface="Calibri"/>
                <a:ea typeface="Calibri"/>
                <a:cs typeface="Calibri"/>
                <a:sym typeface="Calibri"/>
              </a:rPr>
              <a:t>LOW</a:t>
            </a:r>
            <a:endParaRPr sz="800" b="0" i="0" u="none" strike="noStrike" cap="none">
              <a:solidFill>
                <a:schemeClr val="dk1"/>
              </a:solidFill>
              <a:latin typeface="Calibri"/>
              <a:ea typeface="Calibri"/>
              <a:cs typeface="Calibri"/>
              <a:sym typeface="Calibri"/>
            </a:endParaRPr>
          </a:p>
        </p:txBody>
      </p:sp>
      <p:sp>
        <p:nvSpPr>
          <p:cNvPr id="1000" name="Google Shape;1000;p22"/>
          <p:cNvSpPr/>
          <p:nvPr/>
        </p:nvSpPr>
        <p:spPr>
          <a:xfrm>
            <a:off x="357188" y="2230636"/>
            <a:ext cx="8429625" cy="1394817"/>
          </a:xfrm>
          <a:prstGeom prst="rect">
            <a:avLst/>
          </a:prstGeom>
          <a:solidFill>
            <a:srgbClr val="FF33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2"/>
          <p:cNvSpPr/>
          <p:nvPr/>
        </p:nvSpPr>
        <p:spPr>
          <a:xfrm>
            <a:off x="357188" y="2230636"/>
            <a:ext cx="21431" cy="1394817"/>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2"/>
          <p:cNvSpPr/>
          <p:nvPr/>
        </p:nvSpPr>
        <p:spPr>
          <a:xfrm>
            <a:off x="464344" y="2293188"/>
            <a:ext cx="8215313"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FF3333"/>
              </a:buClr>
              <a:buSzPts val="634"/>
              <a:buFont typeface="Calibri"/>
              <a:buNone/>
            </a:pPr>
            <a:r>
              <a:rPr lang="en-US" sz="800" b="1" i="0" u="none" strike="noStrike" cap="none">
                <a:solidFill>
                  <a:srgbClr val="FF3333"/>
                </a:solidFill>
                <a:latin typeface="Calibri"/>
                <a:ea typeface="Calibri"/>
                <a:cs typeface="Calibri"/>
                <a:sym typeface="Calibri"/>
              </a:rPr>
              <a:t>Immediate Actions (24-48 Hours)</a:t>
            </a:r>
            <a:endParaRPr sz="800" b="0" i="0" u="none" strike="noStrike" cap="none">
              <a:solidFill>
                <a:schemeClr val="dk1"/>
              </a:solidFill>
              <a:latin typeface="Calibri"/>
              <a:ea typeface="Calibri"/>
              <a:cs typeface="Calibri"/>
              <a:sym typeface="Calibri"/>
            </a:endParaRPr>
          </a:p>
        </p:txBody>
      </p:sp>
      <p:sp>
        <p:nvSpPr>
          <p:cNvPr id="1003" name="Google Shape;1003;p22"/>
          <p:cNvSpPr/>
          <p:nvPr/>
        </p:nvSpPr>
        <p:spPr>
          <a:xfrm>
            <a:off x="464344" y="2536031"/>
            <a:ext cx="92869" cy="139303"/>
          </a:xfrm>
          <a:prstGeom prst="rect">
            <a:avLst/>
          </a:prstGeom>
          <a:noFill/>
          <a:ln>
            <a:noFill/>
          </a:ln>
        </p:spPr>
        <p:txBody>
          <a:bodyPr spcFirstLastPara="1" wrap="square" lIns="0" tIns="0" rIns="0" bIns="0" anchor="t" anchorCtr="0">
            <a:spAutoFit/>
          </a:bodyPr>
          <a:lstStyle/>
          <a:p>
            <a:pPr marL="0" marR="0" lvl="0" indent="0" algn="l" rtl="0">
              <a:lnSpc>
                <a:spcPct val="173501"/>
              </a:lnSpc>
              <a:spcBef>
                <a:spcPts val="0"/>
              </a:spcBef>
              <a:spcAft>
                <a:spcPts val="0"/>
              </a:spcAft>
              <a:buClr>
                <a:srgbClr val="FF3333"/>
              </a:buClr>
              <a:buSzPts val="634"/>
              <a:buFont typeface="Calibri"/>
              <a:buNone/>
            </a:pPr>
            <a:endParaRPr sz="634" b="0" i="0" u="none" strike="noStrike" cap="none">
              <a:solidFill>
                <a:schemeClr val="dk1"/>
              </a:solidFill>
              <a:latin typeface="Calibri"/>
              <a:ea typeface="Calibri"/>
              <a:cs typeface="Calibri"/>
              <a:sym typeface="Calibri"/>
            </a:endParaRPr>
          </a:p>
        </p:txBody>
      </p:sp>
      <p:sp>
        <p:nvSpPr>
          <p:cNvPr id="1004" name="Google Shape;1004;p22"/>
          <p:cNvSpPr/>
          <p:nvPr/>
        </p:nvSpPr>
        <p:spPr>
          <a:xfrm>
            <a:off x="592931" y="2541389"/>
            <a:ext cx="2492973"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Disable or restrict the admin upload feature on port 8000</a:t>
            </a:r>
            <a:endParaRPr sz="800" b="0" i="0" u="none" strike="noStrike" cap="none">
              <a:solidFill>
                <a:schemeClr val="dk1"/>
              </a:solidFill>
              <a:latin typeface="Calibri"/>
              <a:ea typeface="Calibri"/>
              <a:cs typeface="Calibri"/>
              <a:sym typeface="Calibri"/>
            </a:endParaRPr>
          </a:p>
        </p:txBody>
      </p:sp>
      <p:sp>
        <p:nvSpPr>
          <p:cNvPr id="1005" name="Google Shape;1005;p22"/>
          <p:cNvSpPr/>
          <p:nvPr/>
        </p:nvSpPr>
        <p:spPr>
          <a:xfrm>
            <a:off x="464344" y="2732484"/>
            <a:ext cx="92869" cy="139303"/>
          </a:xfrm>
          <a:prstGeom prst="rect">
            <a:avLst/>
          </a:prstGeom>
          <a:noFill/>
          <a:ln>
            <a:noFill/>
          </a:ln>
        </p:spPr>
        <p:txBody>
          <a:bodyPr spcFirstLastPara="1" wrap="square" lIns="0" tIns="0" rIns="0" bIns="0" anchor="t" anchorCtr="0">
            <a:spAutoFit/>
          </a:bodyPr>
          <a:lstStyle/>
          <a:p>
            <a:pPr marL="0" marR="0" lvl="0" indent="0" algn="l" rtl="0">
              <a:lnSpc>
                <a:spcPct val="173501"/>
              </a:lnSpc>
              <a:spcBef>
                <a:spcPts val="0"/>
              </a:spcBef>
              <a:spcAft>
                <a:spcPts val="0"/>
              </a:spcAft>
              <a:buClr>
                <a:srgbClr val="FF3333"/>
              </a:buClr>
              <a:buSzPts val="634"/>
              <a:buFont typeface="Calibri"/>
              <a:buNone/>
            </a:pPr>
            <a:endParaRPr sz="634" b="0" i="0" u="none" strike="noStrike" cap="none">
              <a:solidFill>
                <a:schemeClr val="dk1"/>
              </a:solidFill>
              <a:latin typeface="Calibri"/>
              <a:ea typeface="Calibri"/>
              <a:cs typeface="Calibri"/>
              <a:sym typeface="Calibri"/>
            </a:endParaRPr>
          </a:p>
        </p:txBody>
      </p:sp>
      <p:sp>
        <p:nvSpPr>
          <p:cNvPr id="1006" name="Google Shape;1006;p22"/>
          <p:cNvSpPr/>
          <p:nvPr/>
        </p:nvSpPr>
        <p:spPr>
          <a:xfrm>
            <a:off x="592931" y="2737842"/>
            <a:ext cx="3398723"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Change default admin credentials (admin:admin) to strong, unique passwords</a:t>
            </a:r>
            <a:endParaRPr sz="800" b="0" i="0" u="none" strike="noStrike" cap="none">
              <a:solidFill>
                <a:schemeClr val="dk1"/>
              </a:solidFill>
              <a:latin typeface="Calibri"/>
              <a:ea typeface="Calibri"/>
              <a:cs typeface="Calibri"/>
              <a:sym typeface="Calibri"/>
            </a:endParaRPr>
          </a:p>
        </p:txBody>
      </p:sp>
      <p:sp>
        <p:nvSpPr>
          <p:cNvPr id="1007" name="Google Shape;1007;p22"/>
          <p:cNvSpPr/>
          <p:nvPr/>
        </p:nvSpPr>
        <p:spPr>
          <a:xfrm>
            <a:off x="592931" y="2934295"/>
            <a:ext cx="3339954"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Scan the server for web shells and backdoors; remove any unauthorized files</a:t>
            </a:r>
            <a:endParaRPr sz="800" b="0" i="0" u="none" strike="noStrike" cap="none">
              <a:solidFill>
                <a:schemeClr val="dk1"/>
              </a:solidFill>
              <a:latin typeface="Calibri"/>
              <a:ea typeface="Calibri"/>
              <a:cs typeface="Calibri"/>
              <a:sym typeface="Calibri"/>
            </a:endParaRPr>
          </a:p>
        </p:txBody>
      </p:sp>
      <p:sp>
        <p:nvSpPr>
          <p:cNvPr id="1008" name="Google Shape;1008;p22"/>
          <p:cNvSpPr/>
          <p:nvPr/>
        </p:nvSpPr>
        <p:spPr>
          <a:xfrm>
            <a:off x="464344" y="3125391"/>
            <a:ext cx="92869" cy="139303"/>
          </a:xfrm>
          <a:prstGeom prst="rect">
            <a:avLst/>
          </a:prstGeom>
          <a:noFill/>
          <a:ln>
            <a:noFill/>
          </a:ln>
        </p:spPr>
        <p:txBody>
          <a:bodyPr spcFirstLastPara="1" wrap="square" lIns="0" tIns="0" rIns="0" bIns="0" anchor="t" anchorCtr="0">
            <a:spAutoFit/>
          </a:bodyPr>
          <a:lstStyle/>
          <a:p>
            <a:pPr marL="0" marR="0" lvl="0" indent="0" algn="l" rtl="0">
              <a:lnSpc>
                <a:spcPct val="173501"/>
              </a:lnSpc>
              <a:spcBef>
                <a:spcPts val="0"/>
              </a:spcBef>
              <a:spcAft>
                <a:spcPts val="0"/>
              </a:spcAft>
              <a:buClr>
                <a:srgbClr val="FF3333"/>
              </a:buClr>
              <a:buSzPts val="634"/>
              <a:buFont typeface="Calibri"/>
              <a:buNone/>
            </a:pPr>
            <a:endParaRPr sz="634" b="0" i="0" u="none" strike="noStrike" cap="none">
              <a:solidFill>
                <a:schemeClr val="dk1"/>
              </a:solidFill>
              <a:latin typeface="Calibri"/>
              <a:ea typeface="Calibri"/>
              <a:cs typeface="Calibri"/>
              <a:sym typeface="Calibri"/>
            </a:endParaRPr>
          </a:p>
        </p:txBody>
      </p:sp>
      <p:sp>
        <p:nvSpPr>
          <p:cNvPr id="1009" name="Google Shape;1009;p22"/>
          <p:cNvSpPr/>
          <p:nvPr/>
        </p:nvSpPr>
        <p:spPr>
          <a:xfrm>
            <a:off x="592931" y="3130748"/>
            <a:ext cx="3138339"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Review access logs for evidence of exploitation and unauthorized access</a:t>
            </a:r>
            <a:endParaRPr sz="800" b="0" i="0" u="none" strike="noStrike" cap="none">
              <a:solidFill>
                <a:schemeClr val="dk1"/>
              </a:solidFill>
              <a:latin typeface="Calibri"/>
              <a:ea typeface="Calibri"/>
              <a:cs typeface="Calibri"/>
              <a:sym typeface="Calibri"/>
            </a:endParaRPr>
          </a:p>
        </p:txBody>
      </p:sp>
      <p:sp>
        <p:nvSpPr>
          <p:cNvPr id="1010" name="Google Shape;1010;p22"/>
          <p:cNvSpPr/>
          <p:nvPr/>
        </p:nvSpPr>
        <p:spPr>
          <a:xfrm>
            <a:off x="592931" y="3327202"/>
            <a:ext cx="3896692"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Implement emergency IP allowlist to restrict admin panel access to trusted networks only</a:t>
            </a:r>
            <a:endParaRPr sz="800" b="0" i="0" u="none" strike="noStrike" cap="none">
              <a:solidFill>
                <a:schemeClr val="dk1"/>
              </a:solidFill>
              <a:latin typeface="Calibri"/>
              <a:ea typeface="Calibri"/>
              <a:cs typeface="Calibri"/>
              <a:sym typeface="Calibri"/>
            </a:endParaRPr>
          </a:p>
        </p:txBody>
      </p:sp>
      <p:sp>
        <p:nvSpPr>
          <p:cNvPr id="1011" name="Google Shape;1011;p22"/>
          <p:cNvSpPr/>
          <p:nvPr/>
        </p:nvSpPr>
        <p:spPr>
          <a:xfrm>
            <a:off x="357188" y="3804047"/>
            <a:ext cx="8429625" cy="285750"/>
          </a:xfrm>
          <a:prstGeom prst="rect">
            <a:avLst/>
          </a:prstGeom>
          <a:solidFill>
            <a:srgbClr val="00D4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22"/>
          <p:cNvSpPr/>
          <p:nvPr/>
        </p:nvSpPr>
        <p:spPr>
          <a:xfrm>
            <a:off x="357188" y="3804047"/>
            <a:ext cx="21431" cy="28575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22"/>
          <p:cNvSpPr/>
          <p:nvPr/>
        </p:nvSpPr>
        <p:spPr>
          <a:xfrm>
            <a:off x="357188" y="3766877"/>
            <a:ext cx="8429625" cy="338666"/>
          </a:xfrm>
          <a:prstGeom prst="rect">
            <a:avLst/>
          </a:prstGeom>
          <a:noFill/>
          <a:ln>
            <a:noFill/>
          </a:ln>
        </p:spPr>
        <p:txBody>
          <a:bodyPr spcFirstLastPara="1" wrap="square" lIns="102100" tIns="102100" rIns="102100" bIns="10210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700" b="0" i="1" u="none" strike="noStrike" cap="none" dirty="0">
                <a:solidFill>
                  <a:srgbClr val="00D4FF"/>
                </a:solidFill>
                <a:latin typeface="Calibri"/>
                <a:ea typeface="Calibri"/>
                <a:cs typeface="Calibri"/>
                <a:sym typeface="Calibri"/>
              </a:rPr>
              <a:t>↓ Continue to next slide for short-term actions, long-term improvements, and monitoring strategies ↓</a:t>
            </a:r>
            <a:endParaRPr sz="7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pic>
        <p:nvPicPr>
          <p:cNvPr id="1019" name="Google Shape;1019;p23" descr="preencoded.png"/>
          <p:cNvPicPr preferRelativeResize="0"/>
          <p:nvPr/>
        </p:nvPicPr>
        <p:blipFill rotWithShape="1">
          <a:blip r:embed="rId3">
            <a:alphaModFix/>
          </a:blip>
          <a:srcRect/>
          <a:stretch/>
        </p:blipFill>
        <p:spPr>
          <a:xfrm>
            <a:off x="0" y="0"/>
            <a:ext cx="9144000" cy="5671133"/>
          </a:xfrm>
          <a:prstGeom prst="rect">
            <a:avLst/>
          </a:prstGeom>
          <a:noFill/>
          <a:ln>
            <a:noFill/>
          </a:ln>
        </p:spPr>
      </p:pic>
      <p:sp>
        <p:nvSpPr>
          <p:cNvPr id="1020" name="Google Shape;1020;p23"/>
          <p:cNvSpPr/>
          <p:nvPr/>
        </p:nvSpPr>
        <p:spPr>
          <a:xfrm>
            <a:off x="357188" y="250031"/>
            <a:ext cx="8429625" cy="373261"/>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23"/>
          <p:cNvSpPr/>
          <p:nvPr/>
        </p:nvSpPr>
        <p:spPr>
          <a:xfrm>
            <a:off x="357188" y="609005"/>
            <a:ext cx="8429625" cy="14288"/>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23"/>
          <p:cNvSpPr/>
          <p:nvPr/>
        </p:nvSpPr>
        <p:spPr>
          <a:xfrm>
            <a:off x="357188" y="250031"/>
            <a:ext cx="8429625" cy="273248"/>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00FF41"/>
              </a:buClr>
              <a:buSzPts val="1397"/>
              <a:buFont typeface="Calibri"/>
              <a:buNone/>
            </a:pPr>
            <a:r>
              <a:rPr lang="en-US" sz="1397" b="1" i="0" u="none" strike="noStrike" cap="none" dirty="0">
                <a:solidFill>
                  <a:srgbClr val="00FF41"/>
                </a:solidFill>
                <a:latin typeface="Calibri"/>
                <a:ea typeface="Calibri"/>
                <a:cs typeface="Calibri"/>
                <a:sym typeface="Calibri"/>
              </a:rPr>
              <a:t>Conclusion and Next Steps (Continued)</a:t>
            </a:r>
            <a:endParaRPr sz="1397" b="0" i="0" u="none" strike="noStrike" cap="none" dirty="0">
              <a:solidFill>
                <a:schemeClr val="dk1"/>
              </a:solidFill>
              <a:latin typeface="Calibri"/>
              <a:ea typeface="Calibri"/>
              <a:cs typeface="Calibri"/>
              <a:sym typeface="Calibri"/>
            </a:endParaRPr>
          </a:p>
        </p:txBody>
      </p:sp>
      <p:sp>
        <p:nvSpPr>
          <p:cNvPr id="1023" name="Google Shape;1023;p23"/>
          <p:cNvSpPr/>
          <p:nvPr/>
        </p:nvSpPr>
        <p:spPr>
          <a:xfrm>
            <a:off x="357188" y="751880"/>
            <a:ext cx="8429625" cy="1158962"/>
          </a:xfrm>
          <a:prstGeom prst="rect">
            <a:avLst/>
          </a:prstGeom>
          <a:solidFill>
            <a:srgbClr val="FFFF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23"/>
          <p:cNvSpPr/>
          <p:nvPr/>
        </p:nvSpPr>
        <p:spPr>
          <a:xfrm>
            <a:off x="357188" y="751880"/>
            <a:ext cx="21431" cy="1158962"/>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23"/>
          <p:cNvSpPr/>
          <p:nvPr/>
        </p:nvSpPr>
        <p:spPr>
          <a:xfrm>
            <a:off x="442913" y="785567"/>
            <a:ext cx="8258175"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FFFF33"/>
              </a:buClr>
              <a:buSzPts val="584"/>
              <a:buFont typeface="Calibri"/>
              <a:buNone/>
            </a:pPr>
            <a:r>
              <a:rPr lang="en-US" sz="800" b="1" i="0" u="none" strike="noStrike" cap="none" dirty="0">
                <a:solidFill>
                  <a:srgbClr val="FFFF33"/>
                </a:solidFill>
                <a:latin typeface="Calibri"/>
                <a:ea typeface="Calibri"/>
                <a:cs typeface="Calibri"/>
                <a:sym typeface="Calibri"/>
              </a:rPr>
              <a:t>Short-Term Actions (1-2 Weeks)</a:t>
            </a:r>
            <a:endParaRPr sz="800" b="0" i="0" u="none" strike="noStrike" cap="none" dirty="0">
              <a:solidFill>
                <a:schemeClr val="dk1"/>
              </a:solidFill>
              <a:latin typeface="Calibri"/>
              <a:ea typeface="Calibri"/>
              <a:cs typeface="Calibri"/>
              <a:sym typeface="Calibri"/>
            </a:endParaRPr>
          </a:p>
        </p:txBody>
      </p:sp>
      <p:sp>
        <p:nvSpPr>
          <p:cNvPr id="1026" name="Google Shape;1026;p23"/>
          <p:cNvSpPr/>
          <p:nvPr/>
        </p:nvSpPr>
        <p:spPr>
          <a:xfrm>
            <a:off x="589726" y="1012627"/>
            <a:ext cx="3687149" cy="123111"/>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Implement parameterized queries and input validation for SQL injection prevention</a:t>
            </a:r>
            <a:endParaRPr sz="800" b="0" i="0" u="none" strike="noStrike" cap="none" dirty="0">
              <a:solidFill>
                <a:schemeClr val="dk1"/>
              </a:solidFill>
              <a:latin typeface="Calibri"/>
              <a:ea typeface="Calibri"/>
              <a:cs typeface="Calibri"/>
              <a:sym typeface="Calibri"/>
            </a:endParaRPr>
          </a:p>
        </p:txBody>
      </p:sp>
      <p:sp>
        <p:nvSpPr>
          <p:cNvPr id="1027" name="Google Shape;1027;p23"/>
          <p:cNvSpPr/>
          <p:nvPr/>
        </p:nvSpPr>
        <p:spPr>
          <a:xfrm>
            <a:off x="588179" y="1175482"/>
            <a:ext cx="3944687" cy="123111"/>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Deploy anti-CSRF tokens and enforce authorization checks for all state-changing requests</a:t>
            </a:r>
            <a:endParaRPr sz="800" b="0" i="0" u="none" strike="noStrike" cap="none" dirty="0">
              <a:solidFill>
                <a:schemeClr val="dk1"/>
              </a:solidFill>
              <a:latin typeface="Calibri"/>
              <a:ea typeface="Calibri"/>
              <a:cs typeface="Calibri"/>
              <a:sym typeface="Calibri"/>
            </a:endParaRPr>
          </a:p>
        </p:txBody>
      </p:sp>
      <p:sp>
        <p:nvSpPr>
          <p:cNvPr id="1028" name="Google Shape;1028;p23"/>
          <p:cNvSpPr/>
          <p:nvPr/>
        </p:nvSpPr>
        <p:spPr>
          <a:xfrm>
            <a:off x="594967" y="1338337"/>
            <a:ext cx="3571824" cy="123111"/>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Implement output encoding and Content Security Policy (CSP) for XSS prevention</a:t>
            </a:r>
            <a:endParaRPr sz="800" b="0" i="0" u="none" strike="noStrike" cap="none">
              <a:solidFill>
                <a:schemeClr val="dk1"/>
              </a:solidFill>
              <a:latin typeface="Calibri"/>
              <a:ea typeface="Calibri"/>
              <a:cs typeface="Calibri"/>
              <a:sym typeface="Calibri"/>
            </a:endParaRPr>
          </a:p>
        </p:txBody>
      </p:sp>
      <p:sp>
        <p:nvSpPr>
          <p:cNvPr id="1029" name="Google Shape;1029;p23"/>
          <p:cNvSpPr/>
          <p:nvPr/>
        </p:nvSpPr>
        <p:spPr>
          <a:xfrm>
            <a:off x="604698" y="1501192"/>
            <a:ext cx="3357752" cy="123111"/>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Implement Multi-Factor Authentication (MFA) for all administrative accounts</a:t>
            </a:r>
            <a:endParaRPr sz="800" b="0" i="0" u="none" strike="noStrike" cap="none" dirty="0">
              <a:solidFill>
                <a:schemeClr val="dk1"/>
              </a:solidFill>
              <a:latin typeface="Calibri"/>
              <a:ea typeface="Calibri"/>
              <a:cs typeface="Calibri"/>
              <a:sym typeface="Calibri"/>
            </a:endParaRPr>
          </a:p>
        </p:txBody>
      </p:sp>
      <p:sp>
        <p:nvSpPr>
          <p:cNvPr id="1030" name="Google Shape;1030;p23"/>
          <p:cNvSpPr/>
          <p:nvPr/>
        </p:nvSpPr>
        <p:spPr>
          <a:xfrm>
            <a:off x="603781" y="1664047"/>
            <a:ext cx="3489683" cy="123111"/>
          </a:xfrm>
          <a:prstGeom prst="rect">
            <a:avLst/>
          </a:prstGeom>
          <a:noFill/>
          <a:ln>
            <a:noFill/>
          </a:ln>
        </p:spPr>
        <p:txBody>
          <a:bodyPr spcFirstLastPara="1" wrap="square" lIns="0" tIns="0" rIns="0" bIns="0" anchor="t" anchorCtr="0">
            <a:spAutoFit/>
          </a:bodyPr>
          <a:lstStyle/>
          <a:p>
            <a:pPr marL="0" marR="0" lvl="0" indent="0"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Deploy a Web Application Firewall (WAF) to detect and block malicious requests</a:t>
            </a:r>
            <a:endParaRPr sz="800" b="0" i="0" u="none" strike="noStrike" cap="none" dirty="0">
              <a:solidFill>
                <a:schemeClr val="dk1"/>
              </a:solidFill>
              <a:latin typeface="Calibri"/>
              <a:ea typeface="Calibri"/>
              <a:cs typeface="Calibri"/>
              <a:sym typeface="Calibri"/>
            </a:endParaRPr>
          </a:p>
        </p:txBody>
      </p:sp>
      <p:sp>
        <p:nvSpPr>
          <p:cNvPr id="1031" name="Google Shape;1031;p23"/>
          <p:cNvSpPr/>
          <p:nvPr/>
        </p:nvSpPr>
        <p:spPr>
          <a:xfrm>
            <a:off x="357188" y="1996567"/>
            <a:ext cx="8429625" cy="996107"/>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3"/>
          <p:cNvSpPr/>
          <p:nvPr/>
        </p:nvSpPr>
        <p:spPr>
          <a:xfrm>
            <a:off x="357188" y="1996567"/>
            <a:ext cx="21431" cy="996107"/>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3"/>
          <p:cNvSpPr/>
          <p:nvPr/>
        </p:nvSpPr>
        <p:spPr>
          <a:xfrm>
            <a:off x="442913" y="2030254"/>
            <a:ext cx="8258175"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a:solidFill>
                  <a:srgbClr val="00D4FF"/>
                </a:solidFill>
                <a:latin typeface="Calibri"/>
                <a:ea typeface="Calibri"/>
                <a:cs typeface="Calibri"/>
                <a:sym typeface="Calibri"/>
              </a:rPr>
              <a:t>Long-Term Improvements (1 Month+)</a:t>
            </a:r>
            <a:endParaRPr sz="800" b="0" i="0" u="none" strike="noStrike" cap="none">
              <a:solidFill>
                <a:schemeClr val="dk1"/>
              </a:solidFill>
              <a:latin typeface="Calibri"/>
              <a:ea typeface="Calibri"/>
              <a:cs typeface="Calibri"/>
              <a:sym typeface="Calibri"/>
            </a:endParaRPr>
          </a:p>
        </p:txBody>
      </p:sp>
      <p:sp>
        <p:nvSpPr>
          <p:cNvPr id="1034" name="Google Shape;1034;p23"/>
          <p:cNvSpPr/>
          <p:nvPr/>
        </p:nvSpPr>
        <p:spPr>
          <a:xfrm>
            <a:off x="593154" y="2257313"/>
            <a:ext cx="372346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Establish a secure software development lifecycle (SSDLC) with security code reviews</a:t>
            </a:r>
            <a:endParaRPr sz="800" b="0" i="0" u="none" strike="noStrike" cap="none" dirty="0">
              <a:solidFill>
                <a:schemeClr val="dk1"/>
              </a:solidFill>
              <a:latin typeface="Calibri"/>
              <a:ea typeface="Calibri"/>
              <a:cs typeface="Calibri"/>
              <a:sym typeface="Calibri"/>
            </a:endParaRPr>
          </a:p>
        </p:txBody>
      </p:sp>
      <p:sp>
        <p:nvSpPr>
          <p:cNvPr id="1035" name="Google Shape;1035;p23"/>
          <p:cNvSpPr/>
          <p:nvPr/>
        </p:nvSpPr>
        <p:spPr>
          <a:xfrm>
            <a:off x="601938" y="2420169"/>
            <a:ext cx="3530232"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Implement comprehensive logging, monitoring, and alerting for security events</a:t>
            </a:r>
            <a:endParaRPr sz="800" b="0" i="0" u="none" strike="noStrike" cap="none">
              <a:solidFill>
                <a:schemeClr val="dk1"/>
              </a:solidFill>
              <a:latin typeface="Calibri"/>
              <a:ea typeface="Calibri"/>
              <a:cs typeface="Calibri"/>
              <a:sym typeface="Calibri"/>
            </a:endParaRPr>
          </a:p>
        </p:txBody>
      </p:sp>
      <p:sp>
        <p:nvSpPr>
          <p:cNvPr id="1036" name="Google Shape;1036;p23"/>
          <p:cNvSpPr/>
          <p:nvPr/>
        </p:nvSpPr>
        <p:spPr>
          <a:xfrm>
            <a:off x="593682" y="2583024"/>
            <a:ext cx="3711859"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Conduct regular security awareness training for development and operations teams</a:t>
            </a:r>
            <a:endParaRPr sz="800" b="0" i="0" u="none" strike="noStrike" cap="none">
              <a:solidFill>
                <a:schemeClr val="dk1"/>
              </a:solidFill>
              <a:latin typeface="Calibri"/>
              <a:ea typeface="Calibri"/>
              <a:cs typeface="Calibri"/>
              <a:sym typeface="Calibri"/>
            </a:endParaRPr>
          </a:p>
        </p:txBody>
      </p:sp>
      <p:sp>
        <p:nvSpPr>
          <p:cNvPr id="1037" name="Google Shape;1037;p23"/>
          <p:cNvSpPr/>
          <p:nvPr/>
        </p:nvSpPr>
        <p:spPr>
          <a:xfrm>
            <a:off x="593021" y="2745879"/>
            <a:ext cx="4061699"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Schedule periodic penetration tests and vulnerability assessments (quarterly/semi-annually)</a:t>
            </a:r>
            <a:endParaRPr sz="800" b="0" i="0" u="none" strike="noStrike" cap="none" dirty="0">
              <a:solidFill>
                <a:schemeClr val="dk1"/>
              </a:solidFill>
              <a:latin typeface="Calibri"/>
              <a:ea typeface="Calibri"/>
              <a:cs typeface="Calibri"/>
              <a:sym typeface="Calibri"/>
            </a:endParaRPr>
          </a:p>
        </p:txBody>
      </p:sp>
      <p:sp>
        <p:nvSpPr>
          <p:cNvPr id="1038" name="Google Shape;1038;p23"/>
          <p:cNvSpPr/>
          <p:nvPr/>
        </p:nvSpPr>
        <p:spPr>
          <a:xfrm>
            <a:off x="357188" y="3078398"/>
            <a:ext cx="8429625" cy="1614041"/>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3"/>
          <p:cNvSpPr/>
          <p:nvPr/>
        </p:nvSpPr>
        <p:spPr>
          <a:xfrm>
            <a:off x="357188" y="3078398"/>
            <a:ext cx="21431" cy="1614041"/>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3"/>
          <p:cNvSpPr/>
          <p:nvPr/>
        </p:nvSpPr>
        <p:spPr>
          <a:xfrm>
            <a:off x="442913" y="3112085"/>
            <a:ext cx="8258175"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a:solidFill>
                  <a:srgbClr val="00D4FF"/>
                </a:solidFill>
                <a:latin typeface="Calibri"/>
                <a:ea typeface="Calibri"/>
                <a:cs typeface="Calibri"/>
                <a:sym typeface="Calibri"/>
              </a:rPr>
              <a:t>Continuous Security Monitoring</a:t>
            </a:r>
            <a:endParaRPr sz="800" b="0" i="0" u="none" strike="noStrike" cap="none">
              <a:solidFill>
                <a:schemeClr val="dk1"/>
              </a:solidFill>
              <a:latin typeface="Calibri"/>
              <a:ea typeface="Calibri"/>
              <a:cs typeface="Calibri"/>
              <a:sym typeface="Calibri"/>
            </a:endParaRPr>
          </a:p>
        </p:txBody>
      </p:sp>
      <p:sp>
        <p:nvSpPr>
          <p:cNvPr id="1041" name="Google Shape;1041;p23"/>
          <p:cNvSpPr/>
          <p:nvPr/>
        </p:nvSpPr>
        <p:spPr>
          <a:xfrm>
            <a:off x="442913" y="3337359"/>
            <a:ext cx="4093369" cy="216433"/>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3"/>
          <p:cNvSpPr/>
          <p:nvPr/>
        </p:nvSpPr>
        <p:spPr>
          <a:xfrm>
            <a:off x="442913" y="3337359"/>
            <a:ext cx="14288" cy="216433"/>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3"/>
          <p:cNvSpPr/>
          <p:nvPr/>
        </p:nvSpPr>
        <p:spPr>
          <a:xfrm>
            <a:off x="465223" y="3311959"/>
            <a:ext cx="4093369" cy="260540"/>
          </a:xfrm>
          <a:prstGeom prst="rect">
            <a:avLst/>
          </a:prstGeom>
          <a:noFill/>
          <a:ln>
            <a:noFill/>
          </a:ln>
        </p:spPr>
        <p:txBody>
          <a:bodyPr spcFirstLastPara="1" wrap="square" lIns="68050" tIns="68050" rIns="68050" bIns="68050" anchor="t" anchorCtr="0">
            <a:spAutoFit/>
          </a:bodyPr>
          <a:lstStyle/>
          <a:p>
            <a:pPr marL="0" marR="0" lvl="0" indent="0" algn="l" rtl="0">
              <a:spcBef>
                <a:spcPts val="0"/>
              </a:spcBef>
              <a:spcAft>
                <a:spcPts val="0"/>
              </a:spcAft>
              <a:buClr>
                <a:srgbClr val="E0E0E0"/>
              </a:buClr>
              <a:buSzPts val="568"/>
              <a:buFont typeface="Calibri"/>
              <a:buNone/>
            </a:pPr>
            <a:r>
              <a:rPr lang="en-US" sz="800" b="0" i="0" u="none" strike="noStrike" cap="none" dirty="0">
                <a:solidFill>
                  <a:srgbClr val="E0E0E0"/>
                </a:solidFill>
                <a:latin typeface="Calibri"/>
                <a:ea typeface="Calibri"/>
                <a:cs typeface="Calibri"/>
                <a:sym typeface="Calibri"/>
              </a:rPr>
              <a:t>• Real-time intrusion detection and prevention</a:t>
            </a:r>
            <a:endParaRPr sz="800" b="0" i="0" u="none" strike="noStrike" cap="none" dirty="0">
              <a:solidFill>
                <a:schemeClr val="dk1"/>
              </a:solidFill>
              <a:latin typeface="Calibri"/>
              <a:ea typeface="Calibri"/>
              <a:cs typeface="Calibri"/>
              <a:sym typeface="Calibri"/>
            </a:endParaRPr>
          </a:p>
        </p:txBody>
      </p:sp>
      <p:sp>
        <p:nvSpPr>
          <p:cNvPr id="1044" name="Google Shape;1044;p23"/>
          <p:cNvSpPr/>
          <p:nvPr/>
        </p:nvSpPr>
        <p:spPr>
          <a:xfrm>
            <a:off x="4607719" y="3337359"/>
            <a:ext cx="4093369" cy="216433"/>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3"/>
          <p:cNvSpPr/>
          <p:nvPr/>
        </p:nvSpPr>
        <p:spPr>
          <a:xfrm>
            <a:off x="4607719" y="3337359"/>
            <a:ext cx="14288" cy="216433"/>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3"/>
          <p:cNvSpPr/>
          <p:nvPr/>
        </p:nvSpPr>
        <p:spPr>
          <a:xfrm>
            <a:off x="4630029" y="3311959"/>
            <a:ext cx="4093369" cy="260540"/>
          </a:xfrm>
          <a:prstGeom prst="rect">
            <a:avLst/>
          </a:prstGeom>
          <a:noFill/>
          <a:ln>
            <a:noFill/>
          </a:ln>
        </p:spPr>
        <p:txBody>
          <a:bodyPr spcFirstLastPara="1" wrap="square" lIns="68050" tIns="68050" rIns="68050" bIns="68050" anchor="t" anchorCtr="0">
            <a:spAutoFit/>
          </a:bodyPr>
          <a:lstStyle/>
          <a:p>
            <a:pPr marL="0" marR="0" lvl="0" indent="0" algn="l" rtl="0">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Web application firewall (WAF) rules and tuning</a:t>
            </a:r>
            <a:endParaRPr sz="800" b="0" i="0" u="none" strike="noStrike" cap="none">
              <a:solidFill>
                <a:schemeClr val="dk1"/>
              </a:solidFill>
              <a:latin typeface="Calibri"/>
              <a:ea typeface="Calibri"/>
              <a:cs typeface="Calibri"/>
              <a:sym typeface="Calibri"/>
            </a:endParaRPr>
          </a:p>
        </p:txBody>
      </p:sp>
      <p:sp>
        <p:nvSpPr>
          <p:cNvPr id="1047" name="Google Shape;1047;p23"/>
          <p:cNvSpPr/>
          <p:nvPr/>
        </p:nvSpPr>
        <p:spPr>
          <a:xfrm>
            <a:off x="442913" y="3625230"/>
            <a:ext cx="4093369" cy="216433"/>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3"/>
          <p:cNvSpPr/>
          <p:nvPr/>
        </p:nvSpPr>
        <p:spPr>
          <a:xfrm>
            <a:off x="442913" y="3625230"/>
            <a:ext cx="14288" cy="216433"/>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3"/>
          <p:cNvSpPr/>
          <p:nvPr/>
        </p:nvSpPr>
        <p:spPr>
          <a:xfrm>
            <a:off x="465223" y="3599830"/>
            <a:ext cx="4093369" cy="260540"/>
          </a:xfrm>
          <a:prstGeom prst="rect">
            <a:avLst/>
          </a:prstGeom>
          <a:noFill/>
          <a:ln>
            <a:noFill/>
          </a:ln>
        </p:spPr>
        <p:txBody>
          <a:bodyPr spcFirstLastPara="1" wrap="square" lIns="68050" tIns="68050" rIns="68050" bIns="68050" anchor="t" anchorCtr="0">
            <a:spAutoFit/>
          </a:bodyPr>
          <a:lstStyle/>
          <a:p>
            <a:pPr marL="0" marR="0" lvl="0" indent="0" algn="l" rtl="0">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Vulnerability scanning and patch management</a:t>
            </a:r>
            <a:endParaRPr sz="800" b="0" i="0" u="none" strike="noStrike" cap="none">
              <a:solidFill>
                <a:schemeClr val="dk1"/>
              </a:solidFill>
              <a:latin typeface="Calibri"/>
              <a:ea typeface="Calibri"/>
              <a:cs typeface="Calibri"/>
              <a:sym typeface="Calibri"/>
            </a:endParaRPr>
          </a:p>
        </p:txBody>
      </p:sp>
      <p:sp>
        <p:nvSpPr>
          <p:cNvPr id="1050" name="Google Shape;1050;p23"/>
          <p:cNvSpPr/>
          <p:nvPr/>
        </p:nvSpPr>
        <p:spPr>
          <a:xfrm>
            <a:off x="4607719" y="3625230"/>
            <a:ext cx="4093369" cy="216433"/>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23"/>
          <p:cNvSpPr/>
          <p:nvPr/>
        </p:nvSpPr>
        <p:spPr>
          <a:xfrm>
            <a:off x="4607719" y="3625230"/>
            <a:ext cx="14288" cy="216433"/>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3"/>
          <p:cNvSpPr/>
          <p:nvPr/>
        </p:nvSpPr>
        <p:spPr>
          <a:xfrm>
            <a:off x="4630029" y="3599830"/>
            <a:ext cx="4093369" cy="260540"/>
          </a:xfrm>
          <a:prstGeom prst="rect">
            <a:avLst/>
          </a:prstGeom>
          <a:noFill/>
          <a:ln>
            <a:noFill/>
          </a:ln>
        </p:spPr>
        <p:txBody>
          <a:bodyPr spcFirstLastPara="1" wrap="square" lIns="68050" tIns="68050" rIns="68050" bIns="68050" anchor="t" anchorCtr="0">
            <a:spAutoFit/>
          </a:bodyPr>
          <a:lstStyle/>
          <a:p>
            <a:pPr marL="0" marR="0" lvl="0" indent="0" algn="l" rtl="0">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Security event logging and analysis</a:t>
            </a:r>
            <a:endParaRPr sz="800" b="0" i="0" u="none" strike="noStrike" cap="none">
              <a:solidFill>
                <a:schemeClr val="dk1"/>
              </a:solidFill>
              <a:latin typeface="Calibri"/>
              <a:ea typeface="Calibri"/>
              <a:cs typeface="Calibri"/>
              <a:sym typeface="Calibri"/>
            </a:endParaRPr>
          </a:p>
        </p:txBody>
      </p:sp>
      <p:sp>
        <p:nvSpPr>
          <p:cNvPr id="1053" name="Google Shape;1053;p23"/>
          <p:cNvSpPr/>
          <p:nvPr/>
        </p:nvSpPr>
        <p:spPr>
          <a:xfrm>
            <a:off x="442913" y="3913101"/>
            <a:ext cx="4093369" cy="216433"/>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3"/>
          <p:cNvSpPr/>
          <p:nvPr/>
        </p:nvSpPr>
        <p:spPr>
          <a:xfrm>
            <a:off x="442913" y="3913101"/>
            <a:ext cx="14288" cy="216433"/>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3"/>
          <p:cNvSpPr/>
          <p:nvPr/>
        </p:nvSpPr>
        <p:spPr>
          <a:xfrm>
            <a:off x="465223" y="3887701"/>
            <a:ext cx="4093369" cy="260540"/>
          </a:xfrm>
          <a:prstGeom prst="rect">
            <a:avLst/>
          </a:prstGeom>
          <a:noFill/>
          <a:ln>
            <a:noFill/>
          </a:ln>
        </p:spPr>
        <p:txBody>
          <a:bodyPr spcFirstLastPara="1" wrap="square" lIns="68050" tIns="68050" rIns="68050" bIns="68050" anchor="t" anchorCtr="0">
            <a:spAutoFit/>
          </a:bodyPr>
          <a:lstStyle/>
          <a:p>
            <a:pPr marL="0" marR="0" lvl="0" indent="0" algn="l" rtl="0">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Access control and authentication monitoring</a:t>
            </a:r>
            <a:endParaRPr sz="800" b="0" i="0" u="none" strike="noStrike" cap="none">
              <a:solidFill>
                <a:schemeClr val="dk1"/>
              </a:solidFill>
              <a:latin typeface="Calibri"/>
              <a:ea typeface="Calibri"/>
              <a:cs typeface="Calibri"/>
              <a:sym typeface="Calibri"/>
            </a:endParaRPr>
          </a:p>
        </p:txBody>
      </p:sp>
      <p:sp>
        <p:nvSpPr>
          <p:cNvPr id="1056" name="Google Shape;1056;p23"/>
          <p:cNvSpPr/>
          <p:nvPr/>
        </p:nvSpPr>
        <p:spPr>
          <a:xfrm>
            <a:off x="4607719" y="3913101"/>
            <a:ext cx="4093369" cy="216433"/>
          </a:xfrm>
          <a:prstGeom prst="rect">
            <a:avLst/>
          </a:prstGeom>
          <a:solidFill>
            <a:srgbClr val="000000">
              <a:alpha val="2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3"/>
          <p:cNvSpPr/>
          <p:nvPr/>
        </p:nvSpPr>
        <p:spPr>
          <a:xfrm>
            <a:off x="4607719" y="3913101"/>
            <a:ext cx="14288" cy="216433"/>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3"/>
          <p:cNvSpPr/>
          <p:nvPr/>
        </p:nvSpPr>
        <p:spPr>
          <a:xfrm>
            <a:off x="4630029" y="3887701"/>
            <a:ext cx="4093369" cy="260540"/>
          </a:xfrm>
          <a:prstGeom prst="rect">
            <a:avLst/>
          </a:prstGeom>
          <a:noFill/>
          <a:ln>
            <a:noFill/>
          </a:ln>
        </p:spPr>
        <p:txBody>
          <a:bodyPr spcFirstLastPara="1" wrap="square" lIns="68050" tIns="68050" rIns="68050" bIns="68050" anchor="t" anchorCtr="0">
            <a:spAutoFit/>
          </a:bodyPr>
          <a:lstStyle/>
          <a:p>
            <a:pPr marL="0" marR="0" lvl="0" indent="0" algn="l" rtl="0">
              <a:spcBef>
                <a:spcPts val="0"/>
              </a:spcBef>
              <a:spcAft>
                <a:spcPts val="0"/>
              </a:spcAft>
              <a:buClr>
                <a:srgbClr val="E0E0E0"/>
              </a:buClr>
              <a:buSzPts val="568"/>
              <a:buFont typeface="Calibri"/>
              <a:buNone/>
            </a:pPr>
            <a:r>
              <a:rPr lang="en-US" sz="800" b="0" i="0" u="none" strike="noStrike" cap="none">
                <a:solidFill>
                  <a:srgbClr val="E0E0E0"/>
                </a:solidFill>
                <a:latin typeface="Calibri"/>
                <a:ea typeface="Calibri"/>
                <a:cs typeface="Calibri"/>
                <a:sym typeface="Calibri"/>
              </a:rPr>
              <a:t>• Incident response and threat hunting</a:t>
            </a:r>
            <a:endParaRPr sz="800" b="0" i="0" u="none" strike="noStrike" cap="none">
              <a:solidFill>
                <a:schemeClr val="dk1"/>
              </a:solidFill>
              <a:latin typeface="Calibri"/>
              <a:ea typeface="Calibri"/>
              <a:cs typeface="Calibri"/>
              <a:sym typeface="Calibri"/>
            </a:endParaRPr>
          </a:p>
        </p:txBody>
      </p:sp>
      <p:sp>
        <p:nvSpPr>
          <p:cNvPr id="1059" name="Google Shape;1059;p23"/>
          <p:cNvSpPr/>
          <p:nvPr/>
        </p:nvSpPr>
        <p:spPr>
          <a:xfrm>
            <a:off x="442913" y="4186684"/>
            <a:ext cx="8258175" cy="420030"/>
          </a:xfrm>
          <a:prstGeom prst="rect">
            <a:avLst/>
          </a:prstGeom>
          <a:solidFill>
            <a:srgbClr val="00D4FF">
              <a:alpha val="4705"/>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3"/>
          <p:cNvSpPr/>
          <p:nvPr/>
        </p:nvSpPr>
        <p:spPr>
          <a:xfrm>
            <a:off x="514350" y="4185763"/>
            <a:ext cx="8115300" cy="208070"/>
          </a:xfrm>
          <a:prstGeom prst="rect">
            <a:avLst/>
          </a:prstGeom>
          <a:noFill/>
          <a:ln>
            <a:noFill/>
          </a:ln>
        </p:spPr>
        <p:txBody>
          <a:bodyPr spcFirstLastPara="1" wrap="square" lIns="0" tIns="0" rIns="0" bIns="0" anchor="t" anchorCtr="0">
            <a:spAutoFit/>
          </a:bodyPr>
          <a:lstStyle/>
          <a:p>
            <a:pPr marL="0" marR="0" lvl="0" indent="0" algn="l" rtl="0">
              <a:lnSpc>
                <a:spcPct val="168539"/>
              </a:lnSpc>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Re-Testing Timeline</a:t>
            </a:r>
            <a:endParaRPr sz="800" b="0" i="0" u="none" strike="noStrike" cap="none" dirty="0">
              <a:solidFill>
                <a:schemeClr val="dk1"/>
              </a:solidFill>
              <a:latin typeface="Calibri"/>
              <a:ea typeface="Calibri"/>
              <a:cs typeface="Calibri"/>
              <a:sym typeface="Calibri"/>
            </a:endParaRPr>
          </a:p>
        </p:txBody>
      </p:sp>
      <p:sp>
        <p:nvSpPr>
          <p:cNvPr id="1061" name="Google Shape;1061;p23"/>
          <p:cNvSpPr/>
          <p:nvPr/>
        </p:nvSpPr>
        <p:spPr>
          <a:xfrm>
            <a:off x="526500" y="4410987"/>
            <a:ext cx="8115300" cy="10772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568"/>
              <a:buFont typeface="Calibri"/>
              <a:buNone/>
            </a:pPr>
            <a:r>
              <a:rPr lang="en-US" sz="700" b="0" i="0" u="none" strike="noStrike" cap="none" dirty="0">
                <a:solidFill>
                  <a:srgbClr val="E0E0E0"/>
                </a:solidFill>
                <a:latin typeface="Calibri"/>
                <a:ea typeface="Calibri"/>
                <a:cs typeface="Calibri"/>
                <a:sym typeface="Calibri"/>
              </a:rPr>
              <a:t>After implementing critical and high-priority fixes, conduct a follow-up penetration test within 2-4 weeks to validate remediation effectiveness. Schedule quarterly assessments to ensure ongoing security posture.</a:t>
            </a:r>
            <a:endParaRPr sz="700" b="0" i="0" u="none" strike="noStrike" cap="none" dirty="0">
              <a:solidFill>
                <a:schemeClr val="dk1"/>
              </a:solidFill>
              <a:latin typeface="Calibri"/>
              <a:ea typeface="Calibri"/>
              <a:cs typeface="Calibri"/>
              <a:sym typeface="Calibri"/>
            </a:endParaRPr>
          </a:p>
        </p:txBody>
      </p:sp>
      <p:sp>
        <p:nvSpPr>
          <p:cNvPr id="1062" name="Google Shape;1062;p23"/>
          <p:cNvSpPr/>
          <p:nvPr/>
        </p:nvSpPr>
        <p:spPr>
          <a:xfrm>
            <a:off x="357188" y="4786546"/>
            <a:ext cx="8429625" cy="557213"/>
          </a:xfrm>
          <a:prstGeom prst="rect">
            <a:avLst/>
          </a:prstGeom>
          <a:solidFill>
            <a:srgbClr val="00FF41">
              <a:alpha val="784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3"/>
          <p:cNvSpPr/>
          <p:nvPr/>
        </p:nvSpPr>
        <p:spPr>
          <a:xfrm>
            <a:off x="357188" y="4835314"/>
            <a:ext cx="28575" cy="557213"/>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3"/>
          <p:cNvSpPr/>
          <p:nvPr/>
        </p:nvSpPr>
        <p:spPr>
          <a:xfrm>
            <a:off x="357188" y="4786546"/>
            <a:ext cx="8429625" cy="574628"/>
          </a:xfrm>
          <a:prstGeom prst="rect">
            <a:avLst/>
          </a:prstGeom>
          <a:noFill/>
          <a:ln>
            <a:noFill/>
          </a:ln>
        </p:spPr>
        <p:txBody>
          <a:bodyPr spcFirstLastPara="1" wrap="square" lIns="102100" tIns="102100" rIns="102100" bIns="102100" anchor="t" anchorCtr="0">
            <a:spAutoFit/>
          </a:bodyPr>
          <a:lstStyle/>
          <a:p>
            <a:pPr marL="0" marR="0" lvl="0" indent="0" algn="l" rtl="0">
              <a:lnSpc>
                <a:spcPct val="171232"/>
              </a:lnSpc>
              <a:spcBef>
                <a:spcPts val="0"/>
              </a:spcBef>
              <a:spcAft>
                <a:spcPts val="0"/>
              </a:spcAft>
              <a:buClr>
                <a:srgbClr val="00FF41"/>
              </a:buClr>
              <a:buSzPts val="584"/>
              <a:buFont typeface="Calibri"/>
              <a:buNone/>
            </a:pPr>
            <a:r>
              <a:rPr lang="en-US" sz="700" b="1" i="0" u="none" strike="noStrike" cap="none" dirty="0">
                <a:solidFill>
                  <a:srgbClr val="00FF41"/>
                </a:solidFill>
                <a:latin typeface="Calibri"/>
                <a:ea typeface="Calibri"/>
                <a:cs typeface="Calibri"/>
                <a:sym typeface="Calibri"/>
              </a:rPr>
              <a:t>CRITICAL PRIORITY:</a:t>
            </a:r>
            <a:r>
              <a:rPr lang="en-US" sz="700" b="1" i="0" u="none" strike="noStrike" cap="none" dirty="0">
                <a:solidFill>
                  <a:srgbClr val="E0E0E0"/>
                </a:solidFill>
                <a:latin typeface="Calibri"/>
                <a:ea typeface="Calibri"/>
                <a:cs typeface="Calibri"/>
                <a:sym typeface="Calibri"/>
              </a:rPr>
              <a:t> The identified vulnerabilities require immediate attention and remediation. The presence of a critical RCE vulnerability combined with weak authentication poses an extreme risk to the application and organization. We recommend prioritizing the immediate actions outlined above and establishing a comprehensive security improvement program to address medium and long-term security enhancements.</a:t>
            </a:r>
            <a:endParaRPr sz="7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pic>
        <p:nvPicPr>
          <p:cNvPr id="1070" name="Google Shape;1070;p24"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71" name="Google Shape;1071;p24"/>
          <p:cNvSpPr/>
          <p:nvPr/>
        </p:nvSpPr>
        <p:spPr>
          <a:xfrm>
            <a:off x="1000125" y="541362"/>
            <a:ext cx="7143750" cy="466130"/>
          </a:xfrm>
          <a:prstGeom prst="rect">
            <a:avLst/>
          </a:prstGeom>
          <a:noFill/>
          <a:ln>
            <a:noFill/>
          </a:ln>
        </p:spPr>
        <p:txBody>
          <a:bodyPr spcFirstLastPara="1" wrap="square" lIns="0" tIns="0" rIns="0" bIns="0" anchor="t" anchorCtr="0">
            <a:spAutoFit/>
          </a:bodyPr>
          <a:lstStyle/>
          <a:p>
            <a:pPr marL="0" marR="0" lvl="0" indent="0" algn="ctr" rtl="0">
              <a:lnSpc>
                <a:spcPct val="131362"/>
              </a:lnSpc>
              <a:spcBef>
                <a:spcPts val="0"/>
              </a:spcBef>
              <a:spcAft>
                <a:spcPts val="0"/>
              </a:spcAft>
              <a:buClr>
                <a:srgbClr val="00FF41"/>
              </a:buClr>
              <a:buSzPts val="2436"/>
              <a:buFont typeface="Calibri"/>
              <a:buNone/>
            </a:pPr>
            <a:r>
              <a:rPr lang="en-US" sz="2436" b="1" i="0" u="none" strike="noStrike" cap="none">
                <a:solidFill>
                  <a:srgbClr val="00FF41"/>
                </a:solidFill>
                <a:latin typeface="Calibri"/>
                <a:ea typeface="Calibri"/>
                <a:cs typeface="Calibri"/>
                <a:sym typeface="Calibri"/>
              </a:rPr>
              <a:t>Questions &amp; Answers</a:t>
            </a:r>
            <a:endParaRPr sz="2436" b="0" i="0" u="none" strike="noStrike" cap="none">
              <a:solidFill>
                <a:schemeClr val="dk1"/>
              </a:solidFill>
              <a:latin typeface="Calibri"/>
              <a:ea typeface="Calibri"/>
              <a:cs typeface="Calibri"/>
              <a:sym typeface="Calibri"/>
            </a:endParaRPr>
          </a:p>
        </p:txBody>
      </p:sp>
      <p:sp>
        <p:nvSpPr>
          <p:cNvPr id="1072" name="Google Shape;1072;p24"/>
          <p:cNvSpPr/>
          <p:nvPr/>
        </p:nvSpPr>
        <p:spPr>
          <a:xfrm>
            <a:off x="1000125" y="1078929"/>
            <a:ext cx="7143750" cy="209288"/>
          </a:xfrm>
          <a:prstGeom prst="rect">
            <a:avLst/>
          </a:prstGeom>
          <a:noFill/>
          <a:ln>
            <a:noFill/>
          </a:ln>
        </p:spPr>
        <p:txBody>
          <a:bodyPr spcFirstLastPara="1" wrap="square" lIns="0" tIns="0" rIns="0" bIns="0" anchor="t" anchorCtr="0">
            <a:spAutoFit/>
          </a:bodyPr>
          <a:lstStyle/>
          <a:p>
            <a:pPr marL="0" marR="0" lvl="0" indent="0" algn="ctr" rtl="0">
              <a:lnSpc>
                <a:spcPct val="135593"/>
              </a:lnSpc>
              <a:spcBef>
                <a:spcPts val="0"/>
              </a:spcBef>
              <a:spcAft>
                <a:spcPts val="0"/>
              </a:spcAft>
              <a:buClr>
                <a:srgbClr val="00D4FF"/>
              </a:buClr>
              <a:buSzPts val="885"/>
              <a:buFont typeface="Calibri"/>
              <a:buNone/>
            </a:pPr>
            <a:r>
              <a:rPr lang="en-US" sz="1000" b="1" i="0" u="none" strike="noStrike" cap="none" dirty="0">
                <a:solidFill>
                  <a:srgbClr val="00D4FF"/>
                </a:solidFill>
                <a:latin typeface="Calibri"/>
                <a:ea typeface="Calibri"/>
                <a:cs typeface="Calibri"/>
                <a:sym typeface="Calibri"/>
              </a:rPr>
              <a:t>Let's Discuss Your Security Findings</a:t>
            </a:r>
            <a:endParaRPr sz="1000" b="0" i="0" u="none" strike="noStrike" cap="none" dirty="0">
              <a:solidFill>
                <a:schemeClr val="dk1"/>
              </a:solidFill>
              <a:latin typeface="Calibri"/>
              <a:ea typeface="Calibri"/>
              <a:cs typeface="Calibri"/>
              <a:sym typeface="Calibri"/>
            </a:endParaRPr>
          </a:p>
        </p:txBody>
      </p:sp>
      <p:sp>
        <p:nvSpPr>
          <p:cNvPr id="1073" name="Google Shape;1073;p24"/>
          <p:cNvSpPr/>
          <p:nvPr/>
        </p:nvSpPr>
        <p:spPr>
          <a:xfrm>
            <a:off x="1000125" y="1588256"/>
            <a:ext cx="7143750" cy="188385"/>
          </a:xfrm>
          <a:prstGeom prst="rect">
            <a:avLst/>
          </a:prstGeom>
          <a:noFill/>
          <a:ln>
            <a:noFill/>
          </a:ln>
        </p:spPr>
        <p:txBody>
          <a:bodyPr spcFirstLastPara="1" wrap="square" lIns="0" tIns="0" rIns="0" bIns="0" anchor="t" anchorCtr="0">
            <a:spAutoFit/>
          </a:bodyPr>
          <a:lstStyle/>
          <a:p>
            <a:pPr marL="0" marR="0" lvl="0" indent="0" algn="ctr" rtl="0">
              <a:lnSpc>
                <a:spcPct val="136239"/>
              </a:lnSpc>
              <a:spcBef>
                <a:spcPts val="0"/>
              </a:spcBef>
              <a:spcAft>
                <a:spcPts val="0"/>
              </a:spcAft>
              <a:buClr>
                <a:srgbClr val="00D4FF"/>
              </a:buClr>
              <a:buSzPts val="734"/>
              <a:buFont typeface="Calibri"/>
              <a:buNone/>
            </a:pPr>
            <a:r>
              <a:rPr lang="en-US" sz="800" b="1" i="0" u="none" strike="noStrike" cap="none" dirty="0">
                <a:solidFill>
                  <a:srgbClr val="00D4FF"/>
                </a:solidFill>
                <a:latin typeface="Calibri"/>
                <a:ea typeface="Calibri"/>
                <a:cs typeface="Calibri"/>
                <a:sym typeface="Calibri"/>
              </a:rPr>
              <a:t>Key </a:t>
            </a:r>
            <a:r>
              <a:rPr lang="en-US" sz="900" b="1" i="0" u="none" strike="noStrike" cap="none" dirty="0">
                <a:solidFill>
                  <a:srgbClr val="00D4FF"/>
                </a:solidFill>
                <a:latin typeface="Calibri"/>
                <a:ea typeface="Calibri"/>
                <a:cs typeface="Calibri"/>
                <a:sym typeface="Calibri"/>
              </a:rPr>
              <a:t>Takeaways</a:t>
            </a:r>
            <a:endParaRPr sz="800" b="0" i="0" u="none" strike="noStrike" cap="none" dirty="0">
              <a:solidFill>
                <a:schemeClr val="dk1"/>
              </a:solidFill>
              <a:latin typeface="Calibri"/>
              <a:ea typeface="Calibri"/>
              <a:cs typeface="Calibri"/>
              <a:sym typeface="Calibri"/>
            </a:endParaRPr>
          </a:p>
        </p:txBody>
      </p:sp>
      <p:sp>
        <p:nvSpPr>
          <p:cNvPr id="1074" name="Google Shape;1074;p24"/>
          <p:cNvSpPr/>
          <p:nvPr/>
        </p:nvSpPr>
        <p:spPr>
          <a:xfrm>
            <a:off x="1000125" y="1900461"/>
            <a:ext cx="3507581" cy="1043657"/>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4"/>
          <p:cNvSpPr/>
          <p:nvPr/>
        </p:nvSpPr>
        <p:spPr>
          <a:xfrm>
            <a:off x="1128713" y="2029048"/>
            <a:ext cx="3250406" cy="273248"/>
          </a:xfrm>
          <a:prstGeom prst="rect">
            <a:avLst/>
          </a:prstGeom>
          <a:noFill/>
          <a:ln>
            <a:noFill/>
          </a:ln>
        </p:spPr>
        <p:txBody>
          <a:bodyPr spcFirstLastPara="1" wrap="square" lIns="0" tIns="0" rIns="0" bIns="0" anchor="t" anchorCtr="0">
            <a:spAutoFit/>
          </a:bodyPr>
          <a:lstStyle/>
          <a:p>
            <a:pPr marL="0" marR="0" lvl="0" indent="0" algn="l" rtl="0">
              <a:lnSpc>
                <a:spcPct val="127860"/>
              </a:lnSpc>
              <a:spcBef>
                <a:spcPts val="0"/>
              </a:spcBef>
              <a:spcAft>
                <a:spcPts val="0"/>
              </a:spcAft>
              <a:buClr>
                <a:srgbClr val="00FF41"/>
              </a:buClr>
              <a:buSzPts val="1486"/>
              <a:buFont typeface="Calibri"/>
              <a:buNone/>
            </a:pPr>
            <a:r>
              <a:rPr lang="en-US" sz="1486" b="0" i="0" u="none" strike="noStrike" cap="none">
                <a:solidFill>
                  <a:srgbClr val="00FF41"/>
                </a:solidFill>
                <a:latin typeface="Calibri"/>
                <a:ea typeface="Calibri"/>
                <a:cs typeface="Calibri"/>
                <a:sym typeface="Calibri"/>
              </a:rPr>
              <a:t>🔴</a:t>
            </a:r>
            <a:endParaRPr sz="1486" b="0" i="0" u="none" strike="noStrike" cap="none">
              <a:solidFill>
                <a:schemeClr val="dk1"/>
              </a:solidFill>
              <a:latin typeface="Calibri"/>
              <a:ea typeface="Calibri"/>
              <a:cs typeface="Calibri"/>
              <a:sym typeface="Calibri"/>
            </a:endParaRPr>
          </a:p>
        </p:txBody>
      </p:sp>
      <p:sp>
        <p:nvSpPr>
          <p:cNvPr id="1076" name="Google Shape;1076;p24"/>
          <p:cNvSpPr/>
          <p:nvPr/>
        </p:nvSpPr>
        <p:spPr>
          <a:xfrm>
            <a:off x="1128713" y="2336564"/>
            <a:ext cx="3250406" cy="147605"/>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700" b="1" i="0" u="none" strike="noStrike" cap="none" dirty="0">
                <a:solidFill>
                  <a:srgbClr val="00FF41"/>
                </a:solidFill>
                <a:latin typeface="Calibri"/>
                <a:ea typeface="Calibri"/>
                <a:cs typeface="Calibri"/>
                <a:sym typeface="Calibri"/>
              </a:rPr>
              <a:t>Critical Findings</a:t>
            </a:r>
            <a:endParaRPr sz="700" b="0" i="0" u="none" strike="noStrike" cap="none" dirty="0">
              <a:solidFill>
                <a:schemeClr val="dk1"/>
              </a:solidFill>
              <a:latin typeface="Calibri"/>
              <a:ea typeface="Calibri"/>
              <a:cs typeface="Calibri"/>
              <a:sym typeface="Calibri"/>
            </a:endParaRPr>
          </a:p>
        </p:txBody>
      </p:sp>
      <p:sp>
        <p:nvSpPr>
          <p:cNvPr id="1077" name="Google Shape;1077;p24"/>
          <p:cNvSpPr/>
          <p:nvPr/>
        </p:nvSpPr>
        <p:spPr>
          <a:xfrm>
            <a:off x="1128713" y="2509800"/>
            <a:ext cx="3250406" cy="312393"/>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1 Critical RCE vulnerability requires immediate remediation within 24-48 hours to prevent system compromise.</a:t>
            </a:r>
            <a:endParaRPr sz="700" b="0" i="0" u="none" strike="noStrike" cap="none">
              <a:solidFill>
                <a:schemeClr val="dk1"/>
              </a:solidFill>
              <a:latin typeface="Calibri"/>
              <a:ea typeface="Calibri"/>
              <a:cs typeface="Calibri"/>
              <a:sym typeface="Calibri"/>
            </a:endParaRPr>
          </a:p>
        </p:txBody>
      </p:sp>
      <p:sp>
        <p:nvSpPr>
          <p:cNvPr id="1078" name="Google Shape;1078;p24"/>
          <p:cNvSpPr/>
          <p:nvPr/>
        </p:nvSpPr>
        <p:spPr>
          <a:xfrm>
            <a:off x="4636294" y="1900461"/>
            <a:ext cx="3507581" cy="1043657"/>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24"/>
          <p:cNvSpPr/>
          <p:nvPr/>
        </p:nvSpPr>
        <p:spPr>
          <a:xfrm>
            <a:off x="4764881" y="2043336"/>
            <a:ext cx="3250406" cy="273248"/>
          </a:xfrm>
          <a:prstGeom prst="rect">
            <a:avLst/>
          </a:prstGeom>
          <a:noFill/>
          <a:ln>
            <a:noFill/>
          </a:ln>
        </p:spPr>
        <p:txBody>
          <a:bodyPr spcFirstLastPara="1" wrap="square" lIns="0" tIns="0" rIns="0" bIns="0" anchor="t" anchorCtr="0">
            <a:spAutoFit/>
          </a:bodyPr>
          <a:lstStyle/>
          <a:p>
            <a:pPr marL="0" marR="0" lvl="0" indent="0" algn="l" rtl="0">
              <a:lnSpc>
                <a:spcPct val="127860"/>
              </a:lnSpc>
              <a:spcBef>
                <a:spcPts val="0"/>
              </a:spcBef>
              <a:spcAft>
                <a:spcPts val="0"/>
              </a:spcAft>
              <a:buClr>
                <a:srgbClr val="00FF41"/>
              </a:buClr>
              <a:buSzPts val="1486"/>
              <a:buFont typeface="Calibri"/>
              <a:buNone/>
            </a:pPr>
            <a:r>
              <a:rPr lang="en-US" sz="1486" b="0" i="0" u="none" strike="noStrike" cap="none">
                <a:solidFill>
                  <a:srgbClr val="00FF41"/>
                </a:solidFill>
                <a:latin typeface="Calibri"/>
                <a:ea typeface="Calibri"/>
                <a:cs typeface="Calibri"/>
                <a:sym typeface="Calibri"/>
              </a:rPr>
              <a:t>📊</a:t>
            </a:r>
            <a:endParaRPr sz="1486" b="0" i="0" u="none" strike="noStrike" cap="none">
              <a:solidFill>
                <a:schemeClr val="dk1"/>
              </a:solidFill>
              <a:latin typeface="Calibri"/>
              <a:ea typeface="Calibri"/>
              <a:cs typeface="Calibri"/>
              <a:sym typeface="Calibri"/>
            </a:endParaRPr>
          </a:p>
        </p:txBody>
      </p:sp>
      <p:sp>
        <p:nvSpPr>
          <p:cNvPr id="1080" name="Google Shape;1080;p24"/>
          <p:cNvSpPr/>
          <p:nvPr/>
        </p:nvSpPr>
        <p:spPr>
          <a:xfrm>
            <a:off x="4764881" y="2350852"/>
            <a:ext cx="3250406" cy="147605"/>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700" b="1" i="0" u="none" strike="noStrike" cap="none" dirty="0">
                <a:solidFill>
                  <a:srgbClr val="00FF41"/>
                </a:solidFill>
                <a:latin typeface="Calibri"/>
                <a:ea typeface="Calibri"/>
                <a:cs typeface="Calibri"/>
                <a:sym typeface="Calibri"/>
              </a:rPr>
              <a:t>Total Vulnerabilities</a:t>
            </a:r>
            <a:endParaRPr sz="700" b="0" i="0" u="none" strike="noStrike" cap="none" dirty="0">
              <a:solidFill>
                <a:schemeClr val="dk1"/>
              </a:solidFill>
              <a:latin typeface="Calibri"/>
              <a:ea typeface="Calibri"/>
              <a:cs typeface="Calibri"/>
              <a:sym typeface="Calibri"/>
            </a:endParaRPr>
          </a:p>
        </p:txBody>
      </p:sp>
      <p:sp>
        <p:nvSpPr>
          <p:cNvPr id="1081" name="Google Shape;1081;p24"/>
          <p:cNvSpPr/>
          <p:nvPr/>
        </p:nvSpPr>
        <p:spPr>
          <a:xfrm>
            <a:off x="4764881" y="2524088"/>
            <a:ext cx="3250406" cy="156197"/>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19 vulnerabilities identified across severity levels: 1 Critical, 4 High, 4 Medium, 10 Low.</a:t>
            </a:r>
            <a:endParaRPr sz="700" b="0" i="0" u="none" strike="noStrike" cap="none">
              <a:solidFill>
                <a:schemeClr val="dk1"/>
              </a:solidFill>
              <a:latin typeface="Calibri"/>
              <a:ea typeface="Calibri"/>
              <a:cs typeface="Calibri"/>
              <a:sym typeface="Calibri"/>
            </a:endParaRPr>
          </a:p>
        </p:txBody>
      </p:sp>
      <p:sp>
        <p:nvSpPr>
          <p:cNvPr id="1082" name="Google Shape;1082;p24"/>
          <p:cNvSpPr/>
          <p:nvPr/>
        </p:nvSpPr>
        <p:spPr>
          <a:xfrm>
            <a:off x="1000125" y="3058418"/>
            <a:ext cx="3507581" cy="1043657"/>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24"/>
          <p:cNvSpPr/>
          <p:nvPr/>
        </p:nvSpPr>
        <p:spPr>
          <a:xfrm>
            <a:off x="1128713" y="3187005"/>
            <a:ext cx="3250406" cy="273248"/>
          </a:xfrm>
          <a:prstGeom prst="rect">
            <a:avLst/>
          </a:prstGeom>
          <a:noFill/>
          <a:ln>
            <a:noFill/>
          </a:ln>
        </p:spPr>
        <p:txBody>
          <a:bodyPr spcFirstLastPara="1" wrap="square" lIns="0" tIns="0" rIns="0" bIns="0" anchor="t" anchorCtr="0">
            <a:spAutoFit/>
          </a:bodyPr>
          <a:lstStyle/>
          <a:p>
            <a:pPr marL="0" marR="0" lvl="0" indent="0" algn="l" rtl="0">
              <a:lnSpc>
                <a:spcPct val="127860"/>
              </a:lnSpc>
              <a:spcBef>
                <a:spcPts val="0"/>
              </a:spcBef>
              <a:spcAft>
                <a:spcPts val="0"/>
              </a:spcAft>
              <a:buClr>
                <a:srgbClr val="00FF41"/>
              </a:buClr>
              <a:buSzPts val="1486"/>
              <a:buFont typeface="Calibri"/>
              <a:buNone/>
            </a:pPr>
            <a:r>
              <a:rPr lang="en-US" sz="1486" b="0" i="0" u="none" strike="noStrike" cap="none">
                <a:solidFill>
                  <a:srgbClr val="00FF41"/>
                </a:solidFill>
                <a:latin typeface="Calibri"/>
                <a:ea typeface="Calibri"/>
                <a:cs typeface="Calibri"/>
                <a:sym typeface="Calibri"/>
              </a:rPr>
              <a:t>🛡️</a:t>
            </a:r>
            <a:endParaRPr sz="1486" b="0" i="0" u="none" strike="noStrike" cap="none">
              <a:solidFill>
                <a:schemeClr val="dk1"/>
              </a:solidFill>
              <a:latin typeface="Calibri"/>
              <a:ea typeface="Calibri"/>
              <a:cs typeface="Calibri"/>
              <a:sym typeface="Calibri"/>
            </a:endParaRPr>
          </a:p>
        </p:txBody>
      </p:sp>
      <p:sp>
        <p:nvSpPr>
          <p:cNvPr id="1084" name="Google Shape;1084;p24"/>
          <p:cNvSpPr/>
          <p:nvPr/>
        </p:nvSpPr>
        <p:spPr>
          <a:xfrm>
            <a:off x="1128713" y="3494521"/>
            <a:ext cx="3250406" cy="147605"/>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700" b="1" i="0" u="none" strike="noStrike" cap="none">
                <a:solidFill>
                  <a:srgbClr val="00FF41"/>
                </a:solidFill>
                <a:latin typeface="Calibri"/>
                <a:ea typeface="Calibri"/>
                <a:cs typeface="Calibri"/>
                <a:sym typeface="Calibri"/>
              </a:rPr>
              <a:t>Remediation Roadmap</a:t>
            </a:r>
            <a:endParaRPr sz="700" b="0" i="0" u="none" strike="noStrike" cap="none">
              <a:solidFill>
                <a:schemeClr val="dk1"/>
              </a:solidFill>
              <a:latin typeface="Calibri"/>
              <a:ea typeface="Calibri"/>
              <a:cs typeface="Calibri"/>
              <a:sym typeface="Calibri"/>
            </a:endParaRPr>
          </a:p>
        </p:txBody>
      </p:sp>
      <p:sp>
        <p:nvSpPr>
          <p:cNvPr id="1085" name="Google Shape;1085;p24"/>
          <p:cNvSpPr/>
          <p:nvPr/>
        </p:nvSpPr>
        <p:spPr>
          <a:xfrm>
            <a:off x="1128713" y="3667757"/>
            <a:ext cx="3250406" cy="312393"/>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Comprehensive action plan provided with immediate (24-48h), short-term (1-2w), and long-term (1m+) fixes.</a:t>
            </a:r>
            <a:endParaRPr sz="700" b="0" i="0" u="none" strike="noStrike" cap="none">
              <a:solidFill>
                <a:schemeClr val="dk1"/>
              </a:solidFill>
              <a:latin typeface="Calibri"/>
              <a:ea typeface="Calibri"/>
              <a:cs typeface="Calibri"/>
              <a:sym typeface="Calibri"/>
            </a:endParaRPr>
          </a:p>
        </p:txBody>
      </p:sp>
      <p:sp>
        <p:nvSpPr>
          <p:cNvPr id="1086" name="Google Shape;1086;p24"/>
          <p:cNvSpPr/>
          <p:nvPr/>
        </p:nvSpPr>
        <p:spPr>
          <a:xfrm>
            <a:off x="4636294" y="3058418"/>
            <a:ext cx="3507581" cy="1043657"/>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24"/>
          <p:cNvSpPr/>
          <p:nvPr/>
        </p:nvSpPr>
        <p:spPr>
          <a:xfrm>
            <a:off x="4764881" y="3201293"/>
            <a:ext cx="3250406" cy="273248"/>
          </a:xfrm>
          <a:prstGeom prst="rect">
            <a:avLst/>
          </a:prstGeom>
          <a:noFill/>
          <a:ln>
            <a:noFill/>
          </a:ln>
        </p:spPr>
        <p:txBody>
          <a:bodyPr spcFirstLastPara="1" wrap="square" lIns="0" tIns="0" rIns="0" bIns="0" anchor="t" anchorCtr="0">
            <a:spAutoFit/>
          </a:bodyPr>
          <a:lstStyle/>
          <a:p>
            <a:pPr marL="0" marR="0" lvl="0" indent="0" algn="l" rtl="0">
              <a:lnSpc>
                <a:spcPct val="127860"/>
              </a:lnSpc>
              <a:spcBef>
                <a:spcPts val="0"/>
              </a:spcBef>
              <a:spcAft>
                <a:spcPts val="0"/>
              </a:spcAft>
              <a:buClr>
                <a:srgbClr val="00FF41"/>
              </a:buClr>
              <a:buSzPts val="1486"/>
              <a:buFont typeface="Calibri"/>
              <a:buNone/>
            </a:pPr>
            <a:r>
              <a:rPr lang="en-US" sz="1486" b="0" i="0" u="none" strike="noStrike" cap="none">
                <a:solidFill>
                  <a:srgbClr val="00FF41"/>
                </a:solidFill>
                <a:latin typeface="Calibri"/>
                <a:ea typeface="Calibri"/>
                <a:cs typeface="Calibri"/>
                <a:sym typeface="Calibri"/>
              </a:rPr>
              <a:t>🔄</a:t>
            </a:r>
            <a:endParaRPr sz="1486" b="0" i="0" u="none" strike="noStrike" cap="none">
              <a:solidFill>
                <a:schemeClr val="dk1"/>
              </a:solidFill>
              <a:latin typeface="Calibri"/>
              <a:ea typeface="Calibri"/>
              <a:cs typeface="Calibri"/>
              <a:sym typeface="Calibri"/>
            </a:endParaRPr>
          </a:p>
        </p:txBody>
      </p:sp>
      <p:sp>
        <p:nvSpPr>
          <p:cNvPr id="1088" name="Google Shape;1088;p24"/>
          <p:cNvSpPr/>
          <p:nvPr/>
        </p:nvSpPr>
        <p:spPr>
          <a:xfrm>
            <a:off x="4764881" y="3508809"/>
            <a:ext cx="3250406" cy="147605"/>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700" b="1" i="0" u="none" strike="noStrike" cap="none">
                <a:solidFill>
                  <a:srgbClr val="00FF41"/>
                </a:solidFill>
                <a:latin typeface="Calibri"/>
                <a:ea typeface="Calibri"/>
                <a:cs typeface="Calibri"/>
                <a:sym typeface="Calibri"/>
              </a:rPr>
              <a:t>Continuous Monitoring</a:t>
            </a:r>
            <a:endParaRPr sz="700" b="0" i="0" u="none" strike="noStrike" cap="none">
              <a:solidFill>
                <a:schemeClr val="dk1"/>
              </a:solidFill>
              <a:latin typeface="Calibri"/>
              <a:ea typeface="Calibri"/>
              <a:cs typeface="Calibri"/>
              <a:sym typeface="Calibri"/>
            </a:endParaRPr>
          </a:p>
        </p:txBody>
      </p:sp>
      <p:sp>
        <p:nvSpPr>
          <p:cNvPr id="1089" name="Google Shape;1089;p24"/>
          <p:cNvSpPr/>
          <p:nvPr/>
        </p:nvSpPr>
        <p:spPr>
          <a:xfrm>
            <a:off x="4764881" y="3682045"/>
            <a:ext cx="3250406" cy="312393"/>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700" b="0" i="0" u="none" strike="noStrike" cap="none">
                <a:solidFill>
                  <a:srgbClr val="E0E0E0"/>
                </a:solidFill>
                <a:latin typeface="Calibri"/>
                <a:ea typeface="Calibri"/>
                <a:cs typeface="Calibri"/>
                <a:sym typeface="Calibri"/>
              </a:rPr>
              <a:t>Ongoing security monitoring and periodic re-testing recommended to maintain security posture.</a:t>
            </a:r>
            <a:endParaRPr sz="7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pic>
        <p:nvPicPr>
          <p:cNvPr id="1096" name="Google Shape;1096;p25"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097" name="Google Shape;1097;p25"/>
          <p:cNvSpPr/>
          <p:nvPr/>
        </p:nvSpPr>
        <p:spPr>
          <a:xfrm>
            <a:off x="1357313" y="1576983"/>
            <a:ext cx="6429375" cy="1850158"/>
          </a:xfrm>
          <a:prstGeom prst="rect">
            <a:avLst/>
          </a:prstGeom>
          <a:solidFill>
            <a:srgbClr val="00D4FF">
              <a:alpha val="470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25"/>
          <p:cNvSpPr/>
          <p:nvPr/>
        </p:nvSpPr>
        <p:spPr>
          <a:xfrm>
            <a:off x="1514475" y="1846498"/>
            <a:ext cx="6115050" cy="1311128"/>
          </a:xfrm>
          <a:prstGeom prst="rect">
            <a:avLst/>
          </a:prstGeom>
          <a:noFill/>
          <a:ln>
            <a:noFill/>
          </a:ln>
        </p:spPr>
        <p:txBody>
          <a:bodyPr spcFirstLastPara="1" wrap="square" lIns="0" tIns="0" rIns="0" bIns="0" anchor="t" anchorCtr="0">
            <a:spAutoFit/>
          </a:bodyPr>
          <a:lstStyle/>
          <a:p>
            <a:pPr marL="0" marR="0" lvl="0" indent="0" algn="ctr" rtl="0">
              <a:lnSpc>
                <a:spcPct val="141955"/>
              </a:lnSpc>
              <a:spcBef>
                <a:spcPts val="0"/>
              </a:spcBef>
              <a:spcAft>
                <a:spcPts val="0"/>
              </a:spcAft>
              <a:buClr>
                <a:srgbClr val="00D4FF"/>
              </a:buClr>
              <a:buSzPts val="634"/>
              <a:buFont typeface="Calibri"/>
              <a:buNone/>
            </a:pPr>
            <a:r>
              <a:rPr lang="en-US" sz="6000" b="1" i="0" u="none" strike="noStrike" cap="none" dirty="0">
                <a:solidFill>
                  <a:srgbClr val="00D4FF"/>
                </a:solidFill>
                <a:latin typeface="Calibri"/>
                <a:ea typeface="Calibri"/>
                <a:cs typeface="Calibri"/>
                <a:sym typeface="Calibri"/>
              </a:rPr>
              <a:t>Thank You</a:t>
            </a:r>
            <a:endParaRPr sz="60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3"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62" name="Google Shape;62;p3"/>
          <p:cNvSpPr/>
          <p:nvPr/>
        </p:nvSpPr>
        <p:spPr>
          <a:xfrm>
            <a:off x="428625" y="357188"/>
            <a:ext cx="8286750" cy="433983"/>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428625" y="776883"/>
            <a:ext cx="8286750" cy="14288"/>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428625" y="357188"/>
            <a:ext cx="8286750" cy="312539"/>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00FF41"/>
              </a:buClr>
              <a:buSzPts val="1602"/>
              <a:buFont typeface="Calibri"/>
              <a:buNone/>
            </a:pPr>
            <a:r>
              <a:rPr lang="en-US" sz="1602" b="1" i="0" u="none" strike="noStrike" cap="none">
                <a:solidFill>
                  <a:srgbClr val="00FF41"/>
                </a:solidFill>
                <a:latin typeface="Calibri"/>
                <a:ea typeface="Calibri"/>
                <a:cs typeface="Calibri"/>
                <a:sym typeface="Calibri"/>
              </a:rPr>
              <a:t>Assessment Scope and Approach</a:t>
            </a:r>
            <a:endParaRPr sz="1602" b="0" i="0" u="none" strike="noStrike" cap="none">
              <a:solidFill>
                <a:schemeClr val="dk1"/>
              </a:solidFill>
              <a:latin typeface="Calibri"/>
              <a:ea typeface="Calibri"/>
              <a:cs typeface="Calibri"/>
              <a:sym typeface="Calibri"/>
            </a:endParaRPr>
          </a:p>
        </p:txBody>
      </p:sp>
      <p:sp>
        <p:nvSpPr>
          <p:cNvPr id="65" name="Google Shape;65;p3"/>
          <p:cNvSpPr/>
          <p:nvPr/>
        </p:nvSpPr>
        <p:spPr>
          <a:xfrm>
            <a:off x="428625" y="1026914"/>
            <a:ext cx="4000500" cy="521494"/>
          </a:xfrm>
          <a:prstGeom prst="rect">
            <a:avLst/>
          </a:prstGeom>
          <a:solidFill>
            <a:srgbClr val="00FF41">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28625" y="1026914"/>
            <a:ext cx="21431" cy="521494"/>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535781" y="1122640"/>
            <a:ext cx="3786188" cy="162480"/>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00FF41"/>
              </a:buClr>
              <a:buSzPts val="683"/>
              <a:buFont typeface="Calibri"/>
              <a:buNone/>
            </a:pPr>
            <a:r>
              <a:rPr lang="en-US" sz="800" b="1" i="0" u="none" strike="noStrike" cap="none" dirty="0">
                <a:solidFill>
                  <a:srgbClr val="00FF41"/>
                </a:solidFill>
                <a:latin typeface="Calibri"/>
                <a:ea typeface="Calibri"/>
                <a:cs typeface="Calibri"/>
                <a:sym typeface="Calibri"/>
              </a:rPr>
              <a:t>TARGETS (IN-SCOPE)</a:t>
            </a:r>
            <a:endParaRPr sz="800" b="0" i="0" u="none" strike="noStrike" cap="none" dirty="0">
              <a:solidFill>
                <a:schemeClr val="dk1"/>
              </a:solidFill>
              <a:latin typeface="Calibri"/>
              <a:ea typeface="Calibri"/>
              <a:cs typeface="Calibri"/>
              <a:sym typeface="Calibri"/>
            </a:endParaRPr>
          </a:p>
        </p:txBody>
      </p:sp>
      <p:sp>
        <p:nvSpPr>
          <p:cNvPr id="68" name="Google Shape;68;p3"/>
          <p:cNvSpPr/>
          <p:nvPr/>
        </p:nvSpPr>
        <p:spPr>
          <a:xfrm>
            <a:off x="535781" y="1305520"/>
            <a:ext cx="3786188" cy="152671"/>
          </a:xfrm>
          <a:prstGeom prst="rect">
            <a:avLst/>
          </a:prstGeom>
          <a:noFill/>
          <a:ln>
            <a:noFill/>
          </a:ln>
        </p:spPr>
        <p:txBody>
          <a:bodyPr spcFirstLastPara="1" wrap="square" lIns="0" tIns="0" rIns="0" bIns="0" anchor="t" anchorCtr="0">
            <a:spAutoFit/>
          </a:bodyPr>
          <a:lstStyle/>
          <a:p>
            <a:pPr marL="0" marR="0" lvl="0" indent="0" algn="l" rtl="0">
              <a:lnSpc>
                <a:spcPct val="123796"/>
              </a:lnSpc>
              <a:spcBef>
                <a:spcPts val="0"/>
              </a:spcBef>
              <a:spcAft>
                <a:spcPts val="0"/>
              </a:spcAft>
              <a:buClr>
                <a:srgbClr val="E0E0E0"/>
              </a:buClr>
              <a:buSzPts val="727"/>
              <a:buFont typeface="Calibri"/>
              <a:buNone/>
            </a:pPr>
            <a:r>
              <a:rPr lang="en-US" sz="800" b="0" i="0" u="none" strike="noStrike" cap="none" dirty="0">
                <a:solidFill>
                  <a:srgbClr val="E0E0E0"/>
                </a:solidFill>
                <a:latin typeface="Calibri"/>
                <a:ea typeface="Calibri"/>
                <a:cs typeface="Calibri"/>
                <a:sym typeface="Calibri"/>
              </a:rPr>
              <a:t>*.</a:t>
            </a:r>
            <a:r>
              <a:rPr lang="en-US" sz="800" b="0" i="0" u="none" strike="noStrike" cap="none" dirty="0" err="1">
                <a:solidFill>
                  <a:srgbClr val="E0E0E0"/>
                </a:solidFill>
                <a:latin typeface="Calibri"/>
                <a:ea typeface="Calibri"/>
                <a:cs typeface="Calibri"/>
                <a:sym typeface="Calibri"/>
              </a:rPr>
              <a:t>nahamstore.thm</a:t>
            </a:r>
            <a:endParaRPr sz="800" b="0" i="0" u="none" strike="noStrike" cap="none" dirty="0">
              <a:solidFill>
                <a:schemeClr val="dk1"/>
              </a:solidFill>
              <a:latin typeface="Calibri"/>
              <a:ea typeface="Calibri"/>
              <a:cs typeface="Calibri"/>
              <a:sym typeface="Calibri"/>
            </a:endParaRPr>
          </a:p>
        </p:txBody>
      </p:sp>
      <p:sp>
        <p:nvSpPr>
          <p:cNvPr id="69" name="Google Shape;69;p3"/>
          <p:cNvSpPr/>
          <p:nvPr/>
        </p:nvSpPr>
        <p:spPr>
          <a:xfrm>
            <a:off x="428625" y="1727002"/>
            <a:ext cx="4000500" cy="685800"/>
          </a:xfrm>
          <a:prstGeom prst="rect">
            <a:avLst/>
          </a:prstGeom>
          <a:solidFill>
            <a:srgbClr val="00D4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28625" y="1727002"/>
            <a:ext cx="21431" cy="6858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535781" y="1818918"/>
            <a:ext cx="3786188" cy="162480"/>
          </a:xfrm>
          <a:prstGeom prst="rect">
            <a:avLst/>
          </a:prstGeom>
          <a:noFill/>
          <a:ln>
            <a:noFill/>
          </a:ln>
        </p:spPr>
        <p:txBody>
          <a:bodyPr spcFirstLastPara="1" wrap="square" lIns="0" tIns="0" rIns="0" bIns="0" anchor="t" anchorCtr="0">
            <a:spAutoFit/>
          </a:bodyPr>
          <a:lstStyle/>
          <a:p>
            <a:pPr marL="0" marR="0" lvl="0" indent="0" algn="l" rtl="0">
              <a:lnSpc>
                <a:spcPct val="131771"/>
              </a:lnSpc>
              <a:spcBef>
                <a:spcPts val="0"/>
              </a:spcBef>
              <a:spcAft>
                <a:spcPts val="0"/>
              </a:spcAft>
              <a:buClr>
                <a:srgbClr val="00D4FF"/>
              </a:buClr>
              <a:buSzPts val="683"/>
              <a:buFont typeface="Calibri"/>
              <a:buNone/>
            </a:pPr>
            <a:r>
              <a:rPr lang="en-US" sz="800" b="1" i="0" u="none" strike="noStrike" cap="none" dirty="0">
                <a:solidFill>
                  <a:srgbClr val="00D4FF"/>
                </a:solidFill>
                <a:latin typeface="Calibri"/>
                <a:ea typeface="Calibri"/>
                <a:cs typeface="Calibri"/>
                <a:sym typeface="Calibri"/>
              </a:rPr>
              <a:t>TEST TYPE / APPROACH</a:t>
            </a:r>
            <a:endParaRPr sz="800" b="0" i="0" u="none" strike="noStrike" cap="none" dirty="0">
              <a:solidFill>
                <a:schemeClr val="dk1"/>
              </a:solidFill>
              <a:latin typeface="Calibri"/>
              <a:ea typeface="Calibri"/>
              <a:cs typeface="Calibri"/>
              <a:sym typeface="Calibri"/>
            </a:endParaRPr>
          </a:p>
        </p:txBody>
      </p:sp>
      <p:sp>
        <p:nvSpPr>
          <p:cNvPr id="72" name="Google Shape;72;p3"/>
          <p:cNvSpPr/>
          <p:nvPr/>
        </p:nvSpPr>
        <p:spPr>
          <a:xfrm>
            <a:off x="535781" y="1982748"/>
            <a:ext cx="3786188" cy="406265"/>
          </a:xfrm>
          <a:prstGeom prst="rect">
            <a:avLst/>
          </a:prstGeom>
          <a:noFill/>
          <a:ln>
            <a:noFill/>
          </a:ln>
        </p:spPr>
        <p:txBody>
          <a:bodyPr spcFirstLastPara="1" wrap="square" lIns="0" tIns="0" rIns="0" bIns="0" anchor="t" anchorCtr="0">
            <a:spAutoFit/>
          </a:bodyPr>
          <a:lstStyle/>
          <a:p>
            <a:pPr marL="0" marR="0" lvl="0" indent="0" algn="l" rtl="0">
              <a:lnSpc>
                <a:spcPct val="165061"/>
              </a:lnSpc>
              <a:spcBef>
                <a:spcPts val="0"/>
              </a:spcBef>
              <a:spcAft>
                <a:spcPts val="0"/>
              </a:spcAft>
              <a:buClr>
                <a:srgbClr val="E0E0E0"/>
              </a:buClr>
              <a:buSzPts val="727"/>
              <a:buFont typeface="Calibri"/>
              <a:buNone/>
            </a:pPr>
            <a:r>
              <a:rPr lang="en-US" sz="800" b="0" i="0" u="none" strike="noStrike" cap="none" dirty="0">
                <a:solidFill>
                  <a:srgbClr val="E0E0E0"/>
                </a:solidFill>
                <a:latin typeface="Calibri"/>
                <a:ea typeface="Calibri"/>
                <a:cs typeface="Calibri"/>
                <a:sym typeface="Calibri"/>
              </a:rPr>
              <a:t>Black-box assessment (external, unauthenticated) testing from the public internet without access to source code or privileged credentials.</a:t>
            </a:r>
            <a:endParaRPr sz="800" b="0" i="0" u="none" strike="noStrike" cap="none" dirty="0">
              <a:solidFill>
                <a:schemeClr val="dk1"/>
              </a:solidFill>
              <a:latin typeface="Calibri"/>
              <a:ea typeface="Calibri"/>
              <a:cs typeface="Calibri"/>
              <a:sym typeface="Calibri"/>
            </a:endParaRPr>
          </a:p>
        </p:txBody>
      </p:sp>
      <p:sp>
        <p:nvSpPr>
          <p:cNvPr id="73" name="Google Shape;73;p3"/>
          <p:cNvSpPr/>
          <p:nvPr/>
        </p:nvSpPr>
        <p:spPr>
          <a:xfrm>
            <a:off x="428625" y="2591395"/>
            <a:ext cx="4000500" cy="255376"/>
          </a:xfrm>
          <a:prstGeom prst="rect">
            <a:avLst/>
          </a:prstGeom>
          <a:noFill/>
          <a:ln>
            <a:noFill/>
          </a:ln>
        </p:spPr>
        <p:txBody>
          <a:bodyPr spcFirstLastPara="1" wrap="square" lIns="0" tIns="0" rIns="0" bIns="85075" anchor="t" anchorCtr="0">
            <a:spAutoFit/>
          </a:bodyPr>
          <a:lstStyle/>
          <a:p>
            <a:pPr marL="0" marR="0" lvl="0" indent="0" algn="l" rtl="0">
              <a:lnSpc>
                <a:spcPct val="131894"/>
              </a:lnSpc>
              <a:spcBef>
                <a:spcPts val="0"/>
              </a:spcBef>
              <a:spcAft>
                <a:spcPts val="0"/>
              </a:spcAft>
              <a:buClr>
                <a:srgbClr val="00D4FF"/>
              </a:buClr>
              <a:buSzPts val="834"/>
              <a:buFont typeface="Calibri"/>
              <a:buNone/>
            </a:pPr>
            <a:r>
              <a:rPr lang="en-US" sz="800" b="1" i="0" u="none" strike="noStrike" cap="none" dirty="0">
                <a:solidFill>
                  <a:srgbClr val="00D4FF"/>
                </a:solidFill>
                <a:latin typeface="Calibri"/>
                <a:ea typeface="Calibri"/>
                <a:cs typeface="Calibri"/>
                <a:sym typeface="Calibri"/>
              </a:rPr>
              <a:t>IN-SCOPE ACTIVITIES</a:t>
            </a:r>
            <a:endParaRPr sz="800" b="1" i="0" u="none" strike="noStrike" cap="none" dirty="0">
              <a:solidFill>
                <a:schemeClr val="dk1"/>
              </a:solidFill>
              <a:latin typeface="Calibri"/>
              <a:ea typeface="Calibri"/>
              <a:cs typeface="Calibri"/>
              <a:sym typeface="Calibri"/>
            </a:endParaRPr>
          </a:p>
        </p:txBody>
      </p:sp>
      <p:sp>
        <p:nvSpPr>
          <p:cNvPr id="74" name="Google Shape;74;p3"/>
          <p:cNvSpPr/>
          <p:nvPr/>
        </p:nvSpPr>
        <p:spPr>
          <a:xfrm>
            <a:off x="571500" y="2872907"/>
            <a:ext cx="3115401"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1" i="0" u="none" strike="noStrike" cap="none" dirty="0">
                <a:solidFill>
                  <a:srgbClr val="E0E0E0"/>
                </a:solidFill>
                <a:latin typeface="Calibri"/>
                <a:ea typeface="Calibri"/>
                <a:cs typeface="Calibri"/>
                <a:sym typeface="Calibri"/>
              </a:rPr>
              <a:t>Discovery and reconnaissance (DNS/subdomain enumeration, crawling)</a:t>
            </a:r>
            <a:endParaRPr sz="800" b="1" i="0" u="none" strike="noStrike" cap="none" dirty="0">
              <a:solidFill>
                <a:schemeClr val="dk1"/>
              </a:solidFill>
              <a:latin typeface="Calibri"/>
              <a:ea typeface="Calibri"/>
              <a:cs typeface="Calibri"/>
              <a:sym typeface="Calibri"/>
            </a:endParaRPr>
          </a:p>
        </p:txBody>
      </p:sp>
      <p:sp>
        <p:nvSpPr>
          <p:cNvPr id="75" name="Google Shape;75;p3"/>
          <p:cNvSpPr/>
          <p:nvPr/>
        </p:nvSpPr>
        <p:spPr>
          <a:xfrm>
            <a:off x="428625" y="3185387"/>
            <a:ext cx="92869" cy="167125"/>
          </a:xfrm>
          <a:prstGeom prst="rect">
            <a:avLst/>
          </a:prstGeom>
          <a:noFill/>
          <a:ln>
            <a:noFill/>
          </a:ln>
        </p:spPr>
        <p:txBody>
          <a:bodyPr spcFirstLastPara="1" wrap="square" lIns="0" tIns="0" rIns="0" bIns="0" anchor="t" anchorCtr="0">
            <a:spAutoFit/>
          </a:bodyPr>
          <a:lstStyle/>
          <a:p>
            <a:pPr marL="0" marR="0" lvl="0" indent="0" algn="l" rtl="0">
              <a:lnSpc>
                <a:spcPct val="205047"/>
              </a:lnSpc>
              <a:spcBef>
                <a:spcPts val="0"/>
              </a:spcBef>
              <a:spcAft>
                <a:spcPts val="0"/>
              </a:spcAft>
              <a:buClr>
                <a:srgbClr val="00FF41"/>
              </a:buClr>
              <a:buSzPts val="634"/>
              <a:buFont typeface="Calibri"/>
              <a:buNone/>
            </a:pPr>
            <a:endParaRPr sz="634" b="0" i="0" u="none" strike="noStrike" cap="none">
              <a:solidFill>
                <a:schemeClr val="dk1"/>
              </a:solidFill>
              <a:latin typeface="Calibri"/>
              <a:ea typeface="Calibri"/>
              <a:cs typeface="Calibri"/>
              <a:sym typeface="Calibri"/>
            </a:endParaRPr>
          </a:p>
        </p:txBody>
      </p:sp>
      <p:sp>
        <p:nvSpPr>
          <p:cNvPr id="76" name="Google Shape;76;p3"/>
          <p:cNvSpPr/>
          <p:nvPr/>
        </p:nvSpPr>
        <p:spPr>
          <a:xfrm>
            <a:off x="571500" y="3131880"/>
            <a:ext cx="2737870"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1" i="0" u="none" strike="noStrike" cap="none" dirty="0">
                <a:solidFill>
                  <a:srgbClr val="E0E0E0"/>
                </a:solidFill>
                <a:latin typeface="Calibri"/>
                <a:ea typeface="Calibri"/>
                <a:cs typeface="Calibri"/>
                <a:sym typeface="Calibri"/>
              </a:rPr>
              <a:t>Public-facing application testing (web pages, APIs, parameters)</a:t>
            </a:r>
            <a:endParaRPr sz="800" b="1" i="0" u="none" strike="noStrike" cap="none" dirty="0">
              <a:solidFill>
                <a:schemeClr val="dk1"/>
              </a:solidFill>
              <a:latin typeface="Calibri"/>
              <a:ea typeface="Calibri"/>
              <a:cs typeface="Calibri"/>
              <a:sym typeface="Calibri"/>
            </a:endParaRPr>
          </a:p>
        </p:txBody>
      </p:sp>
      <p:sp>
        <p:nvSpPr>
          <p:cNvPr id="77" name="Google Shape;77;p3"/>
          <p:cNvSpPr/>
          <p:nvPr/>
        </p:nvSpPr>
        <p:spPr>
          <a:xfrm>
            <a:off x="571500" y="3384758"/>
            <a:ext cx="2863444"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1" i="0" u="none" strike="noStrike" cap="none">
                <a:solidFill>
                  <a:srgbClr val="E0E0E0"/>
                </a:solidFill>
                <a:latin typeface="Calibri"/>
                <a:ea typeface="Calibri"/>
                <a:cs typeface="Calibri"/>
                <a:sym typeface="Calibri"/>
              </a:rPr>
              <a:t>Authentication/authorization testing from public-user perspective</a:t>
            </a:r>
            <a:endParaRPr sz="800" b="1" i="0" u="none" strike="noStrike" cap="none">
              <a:solidFill>
                <a:schemeClr val="dk1"/>
              </a:solidFill>
              <a:latin typeface="Calibri"/>
              <a:ea typeface="Calibri"/>
              <a:cs typeface="Calibri"/>
              <a:sym typeface="Calibri"/>
            </a:endParaRPr>
          </a:p>
        </p:txBody>
      </p:sp>
      <p:sp>
        <p:nvSpPr>
          <p:cNvPr id="78" name="Google Shape;78;p3"/>
          <p:cNvSpPr/>
          <p:nvPr/>
        </p:nvSpPr>
        <p:spPr>
          <a:xfrm>
            <a:off x="571500" y="3637635"/>
            <a:ext cx="2944230"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1" i="0" u="none" strike="noStrike" cap="none">
                <a:solidFill>
                  <a:srgbClr val="E0E0E0"/>
                </a:solidFill>
                <a:latin typeface="Calibri"/>
                <a:ea typeface="Calibri"/>
                <a:cs typeface="Calibri"/>
                <a:sym typeface="Calibri"/>
              </a:rPr>
              <a:t>Client-side and server-side input validation (XSS, SQLi, XXE, LFI, RCE)</a:t>
            </a:r>
            <a:endParaRPr sz="800" b="1" i="0" u="none" strike="noStrike" cap="none">
              <a:solidFill>
                <a:schemeClr val="dk1"/>
              </a:solidFill>
              <a:latin typeface="Calibri"/>
              <a:ea typeface="Calibri"/>
              <a:cs typeface="Calibri"/>
              <a:sym typeface="Calibri"/>
            </a:endParaRPr>
          </a:p>
        </p:txBody>
      </p:sp>
      <p:sp>
        <p:nvSpPr>
          <p:cNvPr id="79" name="Google Shape;79;p3"/>
          <p:cNvSpPr/>
          <p:nvPr/>
        </p:nvSpPr>
        <p:spPr>
          <a:xfrm>
            <a:off x="571500" y="3890513"/>
            <a:ext cx="2403732"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1" i="0" u="none" strike="noStrike" cap="none">
                <a:solidFill>
                  <a:srgbClr val="E0E0E0"/>
                </a:solidFill>
                <a:latin typeface="Calibri"/>
                <a:ea typeface="Calibri"/>
                <a:cs typeface="Calibri"/>
                <a:sym typeface="Calibri"/>
              </a:rPr>
              <a:t>Business-logic testing and access control checks (IDOR)</a:t>
            </a:r>
            <a:endParaRPr sz="800" b="1" i="0" u="none" strike="noStrike" cap="none">
              <a:solidFill>
                <a:schemeClr val="dk1"/>
              </a:solidFill>
              <a:latin typeface="Calibri"/>
              <a:ea typeface="Calibri"/>
              <a:cs typeface="Calibri"/>
              <a:sym typeface="Calibri"/>
            </a:endParaRPr>
          </a:p>
        </p:txBody>
      </p:sp>
      <p:sp>
        <p:nvSpPr>
          <p:cNvPr id="80" name="Google Shape;80;p3"/>
          <p:cNvSpPr/>
          <p:nvPr/>
        </p:nvSpPr>
        <p:spPr>
          <a:xfrm>
            <a:off x="571500" y="4143391"/>
            <a:ext cx="1567914"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1" i="0" u="none" strike="noStrike" cap="none">
                <a:solidFill>
                  <a:srgbClr val="E0E0E0"/>
                </a:solidFill>
                <a:latin typeface="Calibri"/>
                <a:ea typeface="Calibri"/>
                <a:cs typeface="Calibri"/>
                <a:sym typeface="Calibri"/>
              </a:rPr>
              <a:t>Redirect and CSRF/SSRF assessment</a:t>
            </a:r>
            <a:endParaRPr sz="800" b="1" i="0" u="none" strike="noStrike" cap="none">
              <a:solidFill>
                <a:schemeClr val="dk1"/>
              </a:solidFill>
              <a:latin typeface="Calibri"/>
              <a:ea typeface="Calibri"/>
              <a:cs typeface="Calibri"/>
              <a:sym typeface="Calibri"/>
            </a:endParaRPr>
          </a:p>
        </p:txBody>
      </p:sp>
      <p:sp>
        <p:nvSpPr>
          <p:cNvPr id="81" name="Google Shape;81;p3"/>
          <p:cNvSpPr/>
          <p:nvPr/>
        </p:nvSpPr>
        <p:spPr>
          <a:xfrm>
            <a:off x="428625" y="4449775"/>
            <a:ext cx="92869" cy="167125"/>
          </a:xfrm>
          <a:prstGeom prst="rect">
            <a:avLst/>
          </a:prstGeom>
          <a:noFill/>
          <a:ln>
            <a:noFill/>
          </a:ln>
        </p:spPr>
        <p:txBody>
          <a:bodyPr spcFirstLastPara="1" wrap="square" lIns="0" tIns="0" rIns="0" bIns="0" anchor="t" anchorCtr="0">
            <a:spAutoFit/>
          </a:bodyPr>
          <a:lstStyle/>
          <a:p>
            <a:pPr marL="0" marR="0" lvl="0" indent="0" algn="l" rtl="0">
              <a:lnSpc>
                <a:spcPct val="205047"/>
              </a:lnSpc>
              <a:spcBef>
                <a:spcPts val="0"/>
              </a:spcBef>
              <a:spcAft>
                <a:spcPts val="0"/>
              </a:spcAft>
              <a:buClr>
                <a:srgbClr val="00FF41"/>
              </a:buClr>
              <a:buSzPts val="634"/>
              <a:buFont typeface="Calibri"/>
              <a:buNone/>
            </a:pPr>
            <a:endParaRPr sz="634" b="0" i="0" u="none" strike="noStrike" cap="none">
              <a:solidFill>
                <a:schemeClr val="dk1"/>
              </a:solidFill>
              <a:latin typeface="Calibri"/>
              <a:ea typeface="Calibri"/>
              <a:cs typeface="Calibri"/>
              <a:sym typeface="Calibri"/>
            </a:endParaRPr>
          </a:p>
        </p:txBody>
      </p:sp>
      <p:sp>
        <p:nvSpPr>
          <p:cNvPr id="82" name="Google Shape;82;p3"/>
          <p:cNvSpPr/>
          <p:nvPr/>
        </p:nvSpPr>
        <p:spPr>
          <a:xfrm>
            <a:off x="571500" y="4396268"/>
            <a:ext cx="2463645"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1" i="0" u="none" strike="noStrike" cap="none">
                <a:solidFill>
                  <a:srgbClr val="E0E0E0"/>
                </a:solidFill>
                <a:latin typeface="Calibri"/>
                <a:ea typeface="Calibri"/>
                <a:cs typeface="Calibri"/>
                <a:sym typeface="Calibri"/>
              </a:rPr>
              <a:t>Collection of evidence (requests/responses, screenshots)</a:t>
            </a:r>
            <a:endParaRPr sz="800" b="1" i="0" u="none" strike="noStrike" cap="none">
              <a:solidFill>
                <a:schemeClr val="dk1"/>
              </a:solidFill>
              <a:latin typeface="Calibri"/>
              <a:ea typeface="Calibri"/>
              <a:cs typeface="Calibri"/>
              <a:sym typeface="Calibri"/>
            </a:endParaRPr>
          </a:p>
        </p:txBody>
      </p:sp>
      <p:sp>
        <p:nvSpPr>
          <p:cNvPr id="83" name="Google Shape;83;p3"/>
          <p:cNvSpPr/>
          <p:nvPr/>
        </p:nvSpPr>
        <p:spPr>
          <a:xfrm>
            <a:off x="4714875" y="1026914"/>
            <a:ext cx="4000500" cy="248386"/>
          </a:xfrm>
          <a:prstGeom prst="rect">
            <a:avLst/>
          </a:prstGeom>
          <a:noFill/>
          <a:ln>
            <a:noFill/>
          </a:ln>
        </p:spPr>
        <p:txBody>
          <a:bodyPr spcFirstLastPara="1" wrap="square" lIns="0" tIns="0" rIns="0" bIns="85075" anchor="t" anchorCtr="0">
            <a:spAutoFit/>
          </a:bodyPr>
          <a:lstStyle/>
          <a:p>
            <a:pPr marL="0" marR="0" lvl="0" indent="0" algn="l" rtl="0">
              <a:lnSpc>
                <a:spcPct val="131894"/>
              </a:lnSpc>
              <a:spcBef>
                <a:spcPts val="0"/>
              </a:spcBef>
              <a:spcAft>
                <a:spcPts val="0"/>
              </a:spcAft>
              <a:buClr>
                <a:srgbClr val="FF3333"/>
              </a:buClr>
              <a:buSzPts val="834"/>
              <a:buFont typeface="Calibri"/>
              <a:buNone/>
            </a:pPr>
            <a:r>
              <a:rPr lang="en-US" sz="800" b="1" i="0" u="none" strike="noStrike" cap="none" dirty="0">
                <a:solidFill>
                  <a:srgbClr val="FF3333"/>
                </a:solidFill>
                <a:latin typeface="Calibri"/>
                <a:ea typeface="Calibri"/>
                <a:cs typeface="Calibri"/>
                <a:sym typeface="Calibri"/>
              </a:rPr>
              <a:t>OUT-OF-SCOPE ACTIVITIES</a:t>
            </a:r>
            <a:endParaRPr sz="800" b="1" i="0" u="none" strike="noStrike" cap="none" dirty="0">
              <a:solidFill>
                <a:schemeClr val="dk1"/>
              </a:solidFill>
              <a:latin typeface="Calibri"/>
              <a:ea typeface="Calibri"/>
              <a:cs typeface="Calibri"/>
              <a:sym typeface="Calibri"/>
            </a:endParaRPr>
          </a:p>
        </p:txBody>
      </p:sp>
      <p:sp>
        <p:nvSpPr>
          <p:cNvPr id="84" name="Google Shape;84;p3"/>
          <p:cNvSpPr/>
          <p:nvPr/>
        </p:nvSpPr>
        <p:spPr>
          <a:xfrm>
            <a:off x="4857750" y="1307663"/>
            <a:ext cx="1316710"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Denial-of-Service (DoS) testing</a:t>
            </a:r>
            <a:endParaRPr sz="800" b="0" i="0" u="none" strike="noStrike" cap="none" dirty="0">
              <a:solidFill>
                <a:schemeClr val="dk1"/>
              </a:solidFill>
              <a:latin typeface="Calibri"/>
              <a:ea typeface="Calibri"/>
              <a:cs typeface="Calibri"/>
              <a:sym typeface="Calibri"/>
            </a:endParaRPr>
          </a:p>
        </p:txBody>
      </p:sp>
      <p:sp>
        <p:nvSpPr>
          <p:cNvPr id="85" name="Google Shape;85;p3"/>
          <p:cNvSpPr/>
          <p:nvPr/>
        </p:nvSpPr>
        <p:spPr>
          <a:xfrm>
            <a:off x="4857750" y="1556731"/>
            <a:ext cx="1827209"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Social engineering or phishing campaigns</a:t>
            </a:r>
            <a:endParaRPr sz="800" b="0" i="0" u="none" strike="noStrike" cap="none" dirty="0">
              <a:solidFill>
                <a:schemeClr val="dk1"/>
              </a:solidFill>
              <a:latin typeface="Calibri"/>
              <a:ea typeface="Calibri"/>
              <a:cs typeface="Calibri"/>
              <a:sym typeface="Calibri"/>
            </a:endParaRPr>
          </a:p>
        </p:txBody>
      </p:sp>
      <p:sp>
        <p:nvSpPr>
          <p:cNvPr id="86" name="Google Shape;86;p3"/>
          <p:cNvSpPr/>
          <p:nvPr/>
        </p:nvSpPr>
        <p:spPr>
          <a:xfrm>
            <a:off x="4857750" y="1805799"/>
            <a:ext cx="3129046" cy="237629"/>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Internal network / lateral movement beyond publicly accessible services</a:t>
            </a:r>
            <a:endParaRPr sz="800" b="0" i="0" u="none" strike="noStrike" cap="none" dirty="0">
              <a:solidFill>
                <a:schemeClr val="dk1"/>
              </a:solidFill>
              <a:latin typeface="Calibri"/>
              <a:ea typeface="Calibri"/>
              <a:cs typeface="Calibri"/>
              <a:sym typeface="Calibri"/>
            </a:endParaRPr>
          </a:p>
        </p:txBody>
      </p:sp>
      <p:sp>
        <p:nvSpPr>
          <p:cNvPr id="87" name="Google Shape;87;p3"/>
          <p:cNvSpPr/>
          <p:nvPr/>
        </p:nvSpPr>
        <p:spPr>
          <a:xfrm>
            <a:off x="4857750" y="2062486"/>
            <a:ext cx="3850258" cy="475258"/>
          </a:xfrm>
          <a:prstGeom prst="rect">
            <a:avLst/>
          </a:prstGeom>
          <a:noFill/>
          <a:ln>
            <a:noFill/>
          </a:ln>
        </p:spPr>
        <p:txBody>
          <a:bodyPr spcFirstLastPara="1" wrap="square" lIns="0" tIns="0" rIns="0" bIns="0" anchor="t" anchorCtr="0">
            <a:spAutoFit/>
          </a:bodyPr>
          <a:lstStyle/>
          <a:p>
            <a:pPr marL="0" marR="0" lvl="0" indent="0" algn="l" rtl="0">
              <a:lnSpc>
                <a:spcPct val="192878"/>
              </a:lnSpc>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Any testing requiring privileged credentials or administrative access not provided during the engagement</a:t>
            </a:r>
            <a:endParaRPr sz="800" b="0" i="0" u="none" strike="noStrike" cap="none" dirty="0">
              <a:solidFill>
                <a:schemeClr val="dk1"/>
              </a:solidFill>
              <a:latin typeface="Calibri"/>
              <a:ea typeface="Calibri"/>
              <a:cs typeface="Calibri"/>
              <a:sym typeface="Calibri"/>
            </a:endParaRPr>
          </a:p>
        </p:txBody>
      </p:sp>
      <p:sp>
        <p:nvSpPr>
          <p:cNvPr id="88" name="Google Shape;88;p3"/>
          <p:cNvSpPr/>
          <p:nvPr/>
        </p:nvSpPr>
        <p:spPr>
          <a:xfrm>
            <a:off x="4714875" y="4108047"/>
            <a:ext cx="4000500" cy="164982"/>
          </a:xfrm>
          <a:prstGeom prst="rect">
            <a:avLst/>
          </a:prstGeom>
          <a:noFill/>
          <a:ln>
            <a:noFill/>
          </a:ln>
        </p:spPr>
        <p:txBody>
          <a:bodyPr spcFirstLastPara="1" wrap="square" lIns="0" tIns="0" rIns="0" bIns="0" anchor="t" anchorCtr="0">
            <a:spAutoFit/>
          </a:bodyPr>
          <a:lstStyle/>
          <a:p>
            <a:pPr marL="0" marR="0" lvl="0" indent="0" algn="l" rtl="0">
              <a:lnSpc>
                <a:spcPct val="133531"/>
              </a:lnSpc>
              <a:spcBef>
                <a:spcPts val="0"/>
              </a:spcBef>
              <a:spcAft>
                <a:spcPts val="0"/>
              </a:spcAft>
              <a:buClr>
                <a:srgbClr val="00D4FF"/>
              </a:buClr>
              <a:buSzPts val="674"/>
              <a:buFont typeface="Calibri"/>
              <a:buNone/>
            </a:pPr>
            <a:r>
              <a:rPr lang="en-US" sz="800" b="1" i="0" u="none" strike="noStrike" cap="none" dirty="0">
                <a:solidFill>
                  <a:srgbClr val="00D4FF"/>
                </a:solidFill>
                <a:latin typeface="Calibri"/>
                <a:ea typeface="Calibri"/>
                <a:cs typeface="Calibri"/>
                <a:sym typeface="Calibri"/>
              </a:rPr>
              <a:t>Assessment Focus</a:t>
            </a:r>
            <a:endParaRPr sz="800" b="1" i="0" u="none" strike="noStrike" cap="none" dirty="0">
              <a:solidFill>
                <a:schemeClr val="dk1"/>
              </a:solidFill>
              <a:latin typeface="Calibri"/>
              <a:ea typeface="Calibri"/>
              <a:cs typeface="Calibri"/>
              <a:sym typeface="Calibri"/>
            </a:endParaRPr>
          </a:p>
        </p:txBody>
      </p:sp>
      <p:sp>
        <p:nvSpPr>
          <p:cNvPr id="89" name="Google Shape;89;p3"/>
          <p:cNvSpPr/>
          <p:nvPr/>
        </p:nvSpPr>
        <p:spPr>
          <a:xfrm>
            <a:off x="4714875" y="4306286"/>
            <a:ext cx="4000500" cy="661143"/>
          </a:xfrm>
          <a:prstGeom prst="rect">
            <a:avLst/>
          </a:prstGeom>
          <a:noFill/>
          <a:ln>
            <a:noFill/>
          </a:ln>
        </p:spPr>
        <p:txBody>
          <a:bodyPr spcFirstLastPara="1" wrap="square" lIns="0" tIns="0" rIns="0" bIns="0" anchor="t" anchorCtr="0">
            <a:spAutoFit/>
          </a:bodyPr>
          <a:lstStyle/>
          <a:p>
            <a:pPr marL="0" marR="0" lvl="0" indent="0" algn="l" rtl="0">
              <a:lnSpc>
                <a:spcPct val="178817"/>
              </a:lnSpc>
              <a:spcBef>
                <a:spcPts val="0"/>
              </a:spcBef>
              <a:spcAft>
                <a:spcPts val="0"/>
              </a:spcAft>
              <a:buClr>
                <a:srgbClr val="E0E0E0"/>
              </a:buClr>
              <a:buSzPts val="727"/>
              <a:buFont typeface="Calibri"/>
              <a:buNone/>
            </a:pPr>
            <a:r>
              <a:rPr lang="en-US" sz="800" b="0" i="0" u="none" strike="noStrike" cap="none" dirty="0">
                <a:solidFill>
                  <a:srgbClr val="E0E0E0"/>
                </a:solidFill>
                <a:latin typeface="Calibri"/>
                <a:ea typeface="Calibri"/>
                <a:cs typeface="Calibri"/>
                <a:sym typeface="Calibri"/>
              </a:rPr>
              <a:t>Comprehensive evaluation of the web application's security posture from an external attacker's perspective, focusing on input validation, authentication, authorization, and business logic vulnerabilities.</a:t>
            </a:r>
            <a:endParaRPr sz="800" b="0" i="0" u="none" strike="noStrike" cap="none" dirty="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4" descr="preencoded.png"/>
          <p:cNvPicPr preferRelativeResize="0"/>
          <p:nvPr/>
        </p:nvPicPr>
        <p:blipFill rotWithShape="1">
          <a:blip r:embed="rId3">
            <a:alphaModFix/>
          </a:blip>
          <a:srcRect/>
          <a:stretch/>
        </p:blipFill>
        <p:spPr>
          <a:xfrm>
            <a:off x="0" y="-316487"/>
            <a:ext cx="9143998" cy="5888572"/>
          </a:xfrm>
          <a:prstGeom prst="rect">
            <a:avLst/>
          </a:prstGeom>
          <a:noFill/>
          <a:ln>
            <a:noFill/>
          </a:ln>
        </p:spPr>
      </p:pic>
      <p:sp>
        <p:nvSpPr>
          <p:cNvPr id="96" name="Google Shape;96;p4"/>
          <p:cNvSpPr/>
          <p:nvPr/>
        </p:nvSpPr>
        <p:spPr>
          <a:xfrm>
            <a:off x="232525" y="48938"/>
            <a:ext cx="8286900" cy="4341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32525" y="468633"/>
            <a:ext cx="8286900" cy="144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a:off x="232525" y="48938"/>
            <a:ext cx="8286900" cy="312600"/>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00FF41"/>
              </a:buClr>
              <a:buSzPts val="1602"/>
              <a:buFont typeface="Calibri"/>
              <a:buNone/>
            </a:pPr>
            <a:r>
              <a:rPr lang="en-US" sz="1602" b="1" i="0" u="none" strike="noStrike" cap="none">
                <a:solidFill>
                  <a:srgbClr val="00FF41"/>
                </a:solidFill>
                <a:latin typeface="Calibri"/>
                <a:ea typeface="Calibri"/>
                <a:cs typeface="Calibri"/>
                <a:sym typeface="Calibri"/>
              </a:rPr>
              <a:t>Testing Methodology and Security Tools</a:t>
            </a:r>
            <a:endParaRPr sz="1602" b="0" i="0" u="none" strike="noStrike" cap="none">
              <a:solidFill>
                <a:schemeClr val="dk1"/>
              </a:solidFill>
              <a:latin typeface="Calibri"/>
              <a:ea typeface="Calibri"/>
              <a:cs typeface="Calibri"/>
              <a:sym typeface="Calibri"/>
            </a:endParaRPr>
          </a:p>
        </p:txBody>
      </p:sp>
      <p:sp>
        <p:nvSpPr>
          <p:cNvPr id="99" name="Google Shape;99;p4"/>
          <p:cNvSpPr/>
          <p:nvPr/>
        </p:nvSpPr>
        <p:spPr>
          <a:xfrm>
            <a:off x="232525" y="718664"/>
            <a:ext cx="8286900" cy="152671"/>
          </a:xfrm>
          <a:prstGeom prst="rect">
            <a:avLst/>
          </a:prstGeom>
          <a:noFill/>
          <a:ln>
            <a:noFill/>
          </a:ln>
        </p:spPr>
        <p:txBody>
          <a:bodyPr spcFirstLastPara="1" wrap="square" lIns="0" tIns="0" rIns="0" bIns="0" anchor="t" anchorCtr="0">
            <a:spAutoFit/>
          </a:bodyPr>
          <a:lstStyle/>
          <a:p>
            <a:pPr marL="0" marR="0" lvl="0" indent="0" algn="l" rtl="0">
              <a:lnSpc>
                <a:spcPct val="123796"/>
              </a:lnSpc>
              <a:spcBef>
                <a:spcPts val="0"/>
              </a:spcBef>
              <a:spcAft>
                <a:spcPts val="0"/>
              </a:spcAft>
              <a:buClr>
                <a:srgbClr val="00D4FF"/>
              </a:buClr>
              <a:buSzPts val="727"/>
              <a:buFont typeface="Calibri"/>
              <a:buNone/>
            </a:pPr>
            <a:r>
              <a:rPr lang="en-US" sz="800" b="1" i="0" u="none" strike="noStrike" cap="none" dirty="0">
                <a:solidFill>
                  <a:srgbClr val="00D4FF"/>
                </a:solidFill>
                <a:latin typeface="Calibri"/>
                <a:ea typeface="Calibri"/>
                <a:cs typeface="Calibri"/>
                <a:sym typeface="Calibri"/>
              </a:rPr>
              <a:t>Testing Methodology</a:t>
            </a:r>
            <a:endParaRPr sz="800" b="1" i="0" u="none" strike="noStrike" cap="none" dirty="0">
              <a:solidFill>
                <a:schemeClr val="dk1"/>
              </a:solidFill>
              <a:latin typeface="Calibri"/>
              <a:ea typeface="Calibri"/>
              <a:cs typeface="Calibri"/>
              <a:sym typeface="Calibri"/>
            </a:endParaRPr>
          </a:p>
        </p:txBody>
      </p:sp>
      <p:sp>
        <p:nvSpPr>
          <p:cNvPr id="100" name="Google Shape;100;p4"/>
          <p:cNvSpPr/>
          <p:nvPr/>
        </p:nvSpPr>
        <p:spPr>
          <a:xfrm>
            <a:off x="232525" y="961552"/>
            <a:ext cx="8286900" cy="534300"/>
          </a:xfrm>
          <a:prstGeom prst="rect">
            <a:avLst/>
          </a:prstGeom>
          <a:solidFill>
            <a:srgbClr val="00D4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a:off x="232525" y="961552"/>
            <a:ext cx="21300" cy="5343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232525" y="870112"/>
            <a:ext cx="8286900" cy="698252"/>
          </a:xfrm>
          <a:prstGeom prst="rect">
            <a:avLst/>
          </a:prstGeom>
          <a:noFill/>
          <a:ln>
            <a:noFill/>
          </a:ln>
        </p:spPr>
        <p:txBody>
          <a:bodyPr spcFirstLastPara="1" wrap="square" lIns="127500" tIns="127500" rIns="127500" bIns="127500" anchor="t" anchorCtr="0">
            <a:spAutoFit/>
          </a:bodyPr>
          <a:lstStyle/>
          <a:p>
            <a:pPr marL="0" marR="0" lvl="0" indent="0" algn="l" rtl="0">
              <a:lnSpc>
                <a:spcPct val="178817"/>
              </a:lnSpc>
              <a:spcBef>
                <a:spcPts val="0"/>
              </a:spcBef>
              <a:spcAft>
                <a:spcPts val="0"/>
              </a:spcAft>
              <a:buClr>
                <a:srgbClr val="E0E0E0"/>
              </a:buClr>
              <a:buSzPts val="727"/>
              <a:buFont typeface="Calibri"/>
              <a:buNone/>
            </a:pPr>
            <a:r>
              <a:rPr lang="en-US" sz="800" b="0" i="0" u="none" strike="noStrike" cap="none" dirty="0">
                <a:solidFill>
                  <a:srgbClr val="E0E0E0"/>
                </a:solidFill>
                <a:latin typeface="Calibri"/>
                <a:ea typeface="Calibri"/>
                <a:cs typeface="Calibri"/>
                <a:sym typeface="Calibri"/>
              </a:rPr>
              <a:t>Testing followed industry best practices and OWASP Testing Guide v4. The approach included comprehensive assessment across all major testing phases with focus on real-world attack scenarios.</a:t>
            </a:r>
            <a:endParaRPr sz="800" b="0" i="0" u="none" strike="noStrike" cap="none" dirty="0">
              <a:solidFill>
                <a:schemeClr val="dk1"/>
              </a:solidFill>
              <a:latin typeface="Calibri"/>
              <a:ea typeface="Calibri"/>
              <a:cs typeface="Calibri"/>
              <a:sym typeface="Calibri"/>
            </a:endParaRPr>
          </a:p>
        </p:txBody>
      </p:sp>
      <p:sp>
        <p:nvSpPr>
          <p:cNvPr id="103" name="Google Shape;103;p4"/>
          <p:cNvSpPr/>
          <p:nvPr/>
        </p:nvSpPr>
        <p:spPr>
          <a:xfrm>
            <a:off x="232525" y="1638757"/>
            <a:ext cx="1991400" cy="369600"/>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4"/>
          <p:cNvSpPr/>
          <p:nvPr/>
        </p:nvSpPr>
        <p:spPr>
          <a:xfrm>
            <a:off x="339681" y="1733721"/>
            <a:ext cx="1776900" cy="174791"/>
          </a:xfrm>
          <a:prstGeom prst="rect">
            <a:avLst/>
          </a:prstGeom>
          <a:noFill/>
          <a:ln>
            <a:noFill/>
          </a:ln>
        </p:spPr>
        <p:txBody>
          <a:bodyPr spcFirstLastPara="1" wrap="square" lIns="0" tIns="0" rIns="0" bIns="0" anchor="t" anchorCtr="0">
            <a:spAutoFit/>
          </a:bodyPr>
          <a:lstStyle/>
          <a:p>
            <a:pPr marL="0" marR="0" lvl="0" indent="0" algn="ctr" rtl="0">
              <a:lnSpc>
                <a:spcPct val="141955"/>
              </a:lnSpc>
              <a:spcBef>
                <a:spcPts val="0"/>
              </a:spcBef>
              <a:spcAft>
                <a:spcPts val="0"/>
              </a:spcAft>
              <a:buClr>
                <a:srgbClr val="00FF41"/>
              </a:buClr>
              <a:buSzPts val="634"/>
              <a:buFont typeface="Calibri"/>
              <a:buNone/>
            </a:pPr>
            <a:r>
              <a:rPr lang="en-US" sz="800" b="1" i="0" u="none" strike="noStrike" cap="none" dirty="0">
                <a:solidFill>
                  <a:srgbClr val="00FF41"/>
                </a:solidFill>
                <a:latin typeface="Calibri"/>
                <a:ea typeface="Calibri"/>
                <a:cs typeface="Calibri"/>
                <a:sym typeface="Calibri"/>
              </a:rPr>
              <a:t>Reconnaissance</a:t>
            </a:r>
            <a:endParaRPr sz="800" b="0" i="0" u="none" strike="noStrike" cap="none" dirty="0">
              <a:solidFill>
                <a:schemeClr val="dk1"/>
              </a:solidFill>
              <a:latin typeface="Calibri"/>
              <a:ea typeface="Calibri"/>
              <a:cs typeface="Calibri"/>
              <a:sym typeface="Calibri"/>
            </a:endParaRPr>
          </a:p>
        </p:txBody>
      </p:sp>
      <p:sp>
        <p:nvSpPr>
          <p:cNvPr id="105" name="Google Shape;105;p4"/>
          <p:cNvSpPr/>
          <p:nvPr/>
        </p:nvSpPr>
        <p:spPr>
          <a:xfrm>
            <a:off x="2331002" y="1638757"/>
            <a:ext cx="1991400" cy="369600"/>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a:off x="2438158" y="1733721"/>
            <a:ext cx="1776900" cy="174791"/>
          </a:xfrm>
          <a:prstGeom prst="rect">
            <a:avLst/>
          </a:prstGeom>
          <a:noFill/>
          <a:ln>
            <a:noFill/>
          </a:ln>
        </p:spPr>
        <p:txBody>
          <a:bodyPr spcFirstLastPara="1" wrap="square" lIns="0" tIns="0" rIns="0" bIns="0" anchor="t" anchorCtr="0">
            <a:spAutoFit/>
          </a:bodyPr>
          <a:lstStyle/>
          <a:p>
            <a:pPr marL="0" marR="0" lvl="0" indent="0" algn="ctr" rtl="0">
              <a:lnSpc>
                <a:spcPct val="141955"/>
              </a:lnSpc>
              <a:spcBef>
                <a:spcPts val="0"/>
              </a:spcBef>
              <a:spcAft>
                <a:spcPts val="0"/>
              </a:spcAft>
              <a:buClr>
                <a:srgbClr val="00FF41"/>
              </a:buClr>
              <a:buSzPts val="634"/>
              <a:buFont typeface="Calibri"/>
              <a:buNone/>
            </a:pPr>
            <a:r>
              <a:rPr lang="en-US" sz="800" b="1" i="0" u="none" strike="noStrike" cap="none" dirty="0">
                <a:solidFill>
                  <a:srgbClr val="00FF41"/>
                </a:solidFill>
                <a:latin typeface="Calibri"/>
                <a:ea typeface="Calibri"/>
                <a:cs typeface="Calibri"/>
                <a:sym typeface="Calibri"/>
              </a:rPr>
              <a:t>Authentication</a:t>
            </a:r>
            <a:endParaRPr sz="800" b="0" i="0" u="none" strike="noStrike" cap="none" dirty="0">
              <a:solidFill>
                <a:schemeClr val="dk1"/>
              </a:solidFill>
              <a:latin typeface="Calibri"/>
              <a:ea typeface="Calibri"/>
              <a:cs typeface="Calibri"/>
              <a:sym typeface="Calibri"/>
            </a:endParaRPr>
          </a:p>
        </p:txBody>
      </p:sp>
      <p:sp>
        <p:nvSpPr>
          <p:cNvPr id="107" name="Google Shape;107;p4"/>
          <p:cNvSpPr/>
          <p:nvPr/>
        </p:nvSpPr>
        <p:spPr>
          <a:xfrm>
            <a:off x="4429478" y="1638757"/>
            <a:ext cx="1991400" cy="369600"/>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a:off x="4536634" y="1733721"/>
            <a:ext cx="1776900" cy="174791"/>
          </a:xfrm>
          <a:prstGeom prst="rect">
            <a:avLst/>
          </a:prstGeom>
          <a:noFill/>
          <a:ln>
            <a:noFill/>
          </a:ln>
        </p:spPr>
        <p:txBody>
          <a:bodyPr spcFirstLastPara="1" wrap="square" lIns="0" tIns="0" rIns="0" bIns="0" anchor="t" anchorCtr="0">
            <a:spAutoFit/>
          </a:bodyPr>
          <a:lstStyle/>
          <a:p>
            <a:pPr marL="0" marR="0" lvl="0" indent="0" algn="ctr" rtl="0">
              <a:lnSpc>
                <a:spcPct val="141955"/>
              </a:lnSpc>
              <a:spcBef>
                <a:spcPts val="0"/>
              </a:spcBef>
              <a:spcAft>
                <a:spcPts val="0"/>
              </a:spcAft>
              <a:buClr>
                <a:srgbClr val="00FF41"/>
              </a:buClr>
              <a:buSzPts val="634"/>
              <a:buFont typeface="Calibri"/>
              <a:buNone/>
            </a:pPr>
            <a:r>
              <a:rPr lang="en-US" sz="800" b="1" i="0" u="none" strike="noStrike" cap="none">
                <a:solidFill>
                  <a:srgbClr val="00FF41"/>
                </a:solidFill>
                <a:latin typeface="Calibri"/>
                <a:ea typeface="Calibri"/>
                <a:cs typeface="Calibri"/>
                <a:sym typeface="Calibri"/>
              </a:rPr>
              <a:t>Session Mgmt</a:t>
            </a:r>
            <a:endParaRPr sz="800" b="0" i="0" u="none" strike="noStrike" cap="none">
              <a:solidFill>
                <a:schemeClr val="dk1"/>
              </a:solidFill>
              <a:latin typeface="Calibri"/>
              <a:ea typeface="Calibri"/>
              <a:cs typeface="Calibri"/>
              <a:sym typeface="Calibri"/>
            </a:endParaRPr>
          </a:p>
        </p:txBody>
      </p:sp>
      <p:sp>
        <p:nvSpPr>
          <p:cNvPr id="109" name="Google Shape;109;p4"/>
          <p:cNvSpPr/>
          <p:nvPr/>
        </p:nvSpPr>
        <p:spPr>
          <a:xfrm>
            <a:off x="6527955" y="1638757"/>
            <a:ext cx="1991400" cy="369600"/>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4"/>
          <p:cNvSpPr/>
          <p:nvPr/>
        </p:nvSpPr>
        <p:spPr>
          <a:xfrm>
            <a:off x="6635111" y="1733721"/>
            <a:ext cx="1776900" cy="174791"/>
          </a:xfrm>
          <a:prstGeom prst="rect">
            <a:avLst/>
          </a:prstGeom>
          <a:noFill/>
          <a:ln>
            <a:noFill/>
          </a:ln>
        </p:spPr>
        <p:txBody>
          <a:bodyPr spcFirstLastPara="1" wrap="square" lIns="0" tIns="0" rIns="0" bIns="0" anchor="t" anchorCtr="0">
            <a:spAutoFit/>
          </a:bodyPr>
          <a:lstStyle/>
          <a:p>
            <a:pPr marL="0" marR="0" lvl="0" indent="0" algn="ctr" rtl="0">
              <a:lnSpc>
                <a:spcPct val="141955"/>
              </a:lnSpc>
              <a:spcBef>
                <a:spcPts val="0"/>
              </a:spcBef>
              <a:spcAft>
                <a:spcPts val="0"/>
              </a:spcAft>
              <a:buClr>
                <a:srgbClr val="00FF41"/>
              </a:buClr>
              <a:buSzPts val="634"/>
              <a:buFont typeface="Calibri"/>
              <a:buNone/>
            </a:pPr>
            <a:r>
              <a:rPr lang="en-US" sz="800" b="1" i="0" u="none" strike="noStrike" cap="none">
                <a:solidFill>
                  <a:srgbClr val="00FF41"/>
                </a:solidFill>
                <a:latin typeface="Calibri"/>
                <a:ea typeface="Calibri"/>
                <a:cs typeface="Calibri"/>
                <a:sym typeface="Calibri"/>
              </a:rPr>
              <a:t>Input Validation</a:t>
            </a:r>
            <a:endParaRPr sz="800" b="0" i="0" u="none" strike="noStrike" cap="none">
              <a:solidFill>
                <a:schemeClr val="dk1"/>
              </a:solidFill>
              <a:latin typeface="Calibri"/>
              <a:ea typeface="Calibri"/>
              <a:cs typeface="Calibri"/>
              <a:sym typeface="Calibri"/>
            </a:endParaRPr>
          </a:p>
        </p:txBody>
      </p:sp>
      <p:sp>
        <p:nvSpPr>
          <p:cNvPr id="111" name="Google Shape;111;p4"/>
          <p:cNvSpPr/>
          <p:nvPr/>
        </p:nvSpPr>
        <p:spPr>
          <a:xfrm>
            <a:off x="232525" y="2087027"/>
            <a:ext cx="1991400" cy="369600"/>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4"/>
          <p:cNvSpPr/>
          <p:nvPr/>
        </p:nvSpPr>
        <p:spPr>
          <a:xfrm>
            <a:off x="339681" y="2181991"/>
            <a:ext cx="1776900" cy="174791"/>
          </a:xfrm>
          <a:prstGeom prst="rect">
            <a:avLst/>
          </a:prstGeom>
          <a:noFill/>
          <a:ln>
            <a:noFill/>
          </a:ln>
        </p:spPr>
        <p:txBody>
          <a:bodyPr spcFirstLastPara="1" wrap="square" lIns="0" tIns="0" rIns="0" bIns="0" anchor="t" anchorCtr="0">
            <a:spAutoFit/>
          </a:bodyPr>
          <a:lstStyle/>
          <a:p>
            <a:pPr marL="0" marR="0" lvl="0" indent="0" algn="ctr" rtl="0">
              <a:lnSpc>
                <a:spcPct val="141955"/>
              </a:lnSpc>
              <a:spcBef>
                <a:spcPts val="0"/>
              </a:spcBef>
              <a:spcAft>
                <a:spcPts val="0"/>
              </a:spcAft>
              <a:buClr>
                <a:srgbClr val="00FF41"/>
              </a:buClr>
              <a:buSzPts val="634"/>
              <a:buFont typeface="Calibri"/>
              <a:buNone/>
            </a:pPr>
            <a:r>
              <a:rPr lang="en-US" sz="800" b="1" i="0" u="none" strike="noStrike" cap="none">
                <a:solidFill>
                  <a:srgbClr val="00FF41"/>
                </a:solidFill>
                <a:latin typeface="Calibri"/>
                <a:ea typeface="Calibri"/>
                <a:cs typeface="Calibri"/>
                <a:sym typeface="Calibri"/>
              </a:rPr>
              <a:t>Business Logic</a:t>
            </a:r>
            <a:endParaRPr sz="800" b="0" i="0" u="none" strike="noStrike" cap="none">
              <a:solidFill>
                <a:schemeClr val="dk1"/>
              </a:solidFill>
              <a:latin typeface="Calibri"/>
              <a:ea typeface="Calibri"/>
              <a:cs typeface="Calibri"/>
              <a:sym typeface="Calibri"/>
            </a:endParaRPr>
          </a:p>
        </p:txBody>
      </p:sp>
      <p:sp>
        <p:nvSpPr>
          <p:cNvPr id="113" name="Google Shape;113;p4"/>
          <p:cNvSpPr/>
          <p:nvPr/>
        </p:nvSpPr>
        <p:spPr>
          <a:xfrm>
            <a:off x="2331002" y="2087027"/>
            <a:ext cx="1991400" cy="369600"/>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2438158" y="2181991"/>
            <a:ext cx="1776900" cy="174791"/>
          </a:xfrm>
          <a:prstGeom prst="rect">
            <a:avLst/>
          </a:prstGeom>
          <a:noFill/>
          <a:ln>
            <a:noFill/>
          </a:ln>
        </p:spPr>
        <p:txBody>
          <a:bodyPr spcFirstLastPara="1" wrap="square" lIns="0" tIns="0" rIns="0" bIns="0" anchor="t" anchorCtr="0">
            <a:spAutoFit/>
          </a:bodyPr>
          <a:lstStyle/>
          <a:p>
            <a:pPr marL="0" marR="0" lvl="0" indent="0" algn="ctr" rtl="0">
              <a:lnSpc>
                <a:spcPct val="141955"/>
              </a:lnSpc>
              <a:spcBef>
                <a:spcPts val="0"/>
              </a:spcBef>
              <a:spcAft>
                <a:spcPts val="0"/>
              </a:spcAft>
              <a:buClr>
                <a:srgbClr val="00FF41"/>
              </a:buClr>
              <a:buSzPts val="634"/>
              <a:buFont typeface="Calibri"/>
              <a:buNone/>
            </a:pPr>
            <a:r>
              <a:rPr lang="en-US" sz="800" b="1" i="0" u="none" strike="noStrike" cap="none">
                <a:solidFill>
                  <a:srgbClr val="00FF41"/>
                </a:solidFill>
                <a:latin typeface="Calibri"/>
                <a:ea typeface="Calibri"/>
                <a:cs typeface="Calibri"/>
                <a:sym typeface="Calibri"/>
              </a:rPr>
              <a:t>API Testing</a:t>
            </a:r>
            <a:endParaRPr sz="800" b="0" i="0" u="none" strike="noStrike" cap="none">
              <a:solidFill>
                <a:schemeClr val="dk1"/>
              </a:solidFill>
              <a:latin typeface="Calibri"/>
              <a:ea typeface="Calibri"/>
              <a:cs typeface="Calibri"/>
              <a:sym typeface="Calibri"/>
            </a:endParaRPr>
          </a:p>
        </p:txBody>
      </p:sp>
      <p:sp>
        <p:nvSpPr>
          <p:cNvPr id="115" name="Google Shape;115;p4"/>
          <p:cNvSpPr/>
          <p:nvPr/>
        </p:nvSpPr>
        <p:spPr>
          <a:xfrm>
            <a:off x="4429478" y="2087027"/>
            <a:ext cx="1991400" cy="369600"/>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4"/>
          <p:cNvSpPr/>
          <p:nvPr/>
        </p:nvSpPr>
        <p:spPr>
          <a:xfrm>
            <a:off x="4536634" y="2181991"/>
            <a:ext cx="1776900" cy="174791"/>
          </a:xfrm>
          <a:prstGeom prst="rect">
            <a:avLst/>
          </a:prstGeom>
          <a:noFill/>
          <a:ln>
            <a:noFill/>
          </a:ln>
        </p:spPr>
        <p:txBody>
          <a:bodyPr spcFirstLastPara="1" wrap="square" lIns="0" tIns="0" rIns="0" bIns="0" anchor="t" anchorCtr="0">
            <a:spAutoFit/>
          </a:bodyPr>
          <a:lstStyle/>
          <a:p>
            <a:pPr marL="0" marR="0" lvl="0" indent="0" algn="ctr" rtl="0">
              <a:lnSpc>
                <a:spcPct val="141955"/>
              </a:lnSpc>
              <a:spcBef>
                <a:spcPts val="0"/>
              </a:spcBef>
              <a:spcAft>
                <a:spcPts val="0"/>
              </a:spcAft>
              <a:buClr>
                <a:srgbClr val="00FF41"/>
              </a:buClr>
              <a:buSzPts val="634"/>
              <a:buFont typeface="Calibri"/>
              <a:buNone/>
            </a:pPr>
            <a:r>
              <a:rPr lang="en-US" sz="800" b="1" i="0" u="none" strike="noStrike" cap="none">
                <a:solidFill>
                  <a:srgbClr val="00FF41"/>
                </a:solidFill>
                <a:latin typeface="Calibri"/>
                <a:ea typeface="Calibri"/>
                <a:cs typeface="Calibri"/>
                <a:sym typeface="Calibri"/>
              </a:rPr>
              <a:t>Post-Exploitation</a:t>
            </a:r>
            <a:endParaRPr sz="800" b="0" i="0" u="none" strike="noStrike" cap="none">
              <a:solidFill>
                <a:schemeClr val="dk1"/>
              </a:solidFill>
              <a:latin typeface="Calibri"/>
              <a:ea typeface="Calibri"/>
              <a:cs typeface="Calibri"/>
              <a:sym typeface="Calibri"/>
            </a:endParaRPr>
          </a:p>
        </p:txBody>
      </p:sp>
      <p:sp>
        <p:nvSpPr>
          <p:cNvPr id="117" name="Google Shape;117;p4"/>
          <p:cNvSpPr/>
          <p:nvPr/>
        </p:nvSpPr>
        <p:spPr>
          <a:xfrm>
            <a:off x="6527955" y="2087027"/>
            <a:ext cx="1991400" cy="369600"/>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4"/>
          <p:cNvSpPr/>
          <p:nvPr/>
        </p:nvSpPr>
        <p:spPr>
          <a:xfrm>
            <a:off x="6635111" y="2181991"/>
            <a:ext cx="1776900" cy="174791"/>
          </a:xfrm>
          <a:prstGeom prst="rect">
            <a:avLst/>
          </a:prstGeom>
          <a:noFill/>
          <a:ln>
            <a:noFill/>
          </a:ln>
        </p:spPr>
        <p:txBody>
          <a:bodyPr spcFirstLastPara="1" wrap="square" lIns="0" tIns="0" rIns="0" bIns="0" anchor="t" anchorCtr="0">
            <a:spAutoFit/>
          </a:bodyPr>
          <a:lstStyle/>
          <a:p>
            <a:pPr marL="0" marR="0" lvl="0" indent="0" algn="ctr" rtl="0">
              <a:lnSpc>
                <a:spcPct val="141955"/>
              </a:lnSpc>
              <a:spcBef>
                <a:spcPts val="0"/>
              </a:spcBef>
              <a:spcAft>
                <a:spcPts val="0"/>
              </a:spcAft>
              <a:buClr>
                <a:srgbClr val="00FF41"/>
              </a:buClr>
              <a:buSzPts val="634"/>
              <a:buFont typeface="Calibri"/>
              <a:buNone/>
            </a:pPr>
            <a:r>
              <a:rPr lang="en-US" sz="800" b="1" i="0" u="none" strike="noStrike" cap="none">
                <a:solidFill>
                  <a:srgbClr val="00FF41"/>
                </a:solidFill>
                <a:latin typeface="Calibri"/>
                <a:ea typeface="Calibri"/>
                <a:cs typeface="Calibri"/>
                <a:sym typeface="Calibri"/>
              </a:rPr>
              <a:t>Reporting</a:t>
            </a:r>
            <a:endParaRPr sz="800" b="0" i="0" u="none" strike="noStrike" cap="none">
              <a:solidFill>
                <a:schemeClr val="dk1"/>
              </a:solidFill>
              <a:latin typeface="Calibri"/>
              <a:ea typeface="Calibri"/>
              <a:cs typeface="Calibri"/>
              <a:sym typeface="Calibri"/>
            </a:endParaRPr>
          </a:p>
        </p:txBody>
      </p:sp>
      <p:sp>
        <p:nvSpPr>
          <p:cNvPr id="119" name="Google Shape;119;p4"/>
          <p:cNvSpPr/>
          <p:nvPr/>
        </p:nvSpPr>
        <p:spPr>
          <a:xfrm>
            <a:off x="232525" y="2642454"/>
            <a:ext cx="8286900" cy="152671"/>
          </a:xfrm>
          <a:prstGeom prst="rect">
            <a:avLst/>
          </a:prstGeom>
          <a:noFill/>
          <a:ln>
            <a:noFill/>
          </a:ln>
        </p:spPr>
        <p:txBody>
          <a:bodyPr spcFirstLastPara="1" wrap="square" lIns="0" tIns="0" rIns="0" bIns="0" anchor="t" anchorCtr="0">
            <a:spAutoFit/>
          </a:bodyPr>
          <a:lstStyle/>
          <a:p>
            <a:pPr marL="0" marR="0" lvl="0" indent="0" algn="l" rtl="0">
              <a:lnSpc>
                <a:spcPct val="123796"/>
              </a:lnSpc>
              <a:spcBef>
                <a:spcPts val="0"/>
              </a:spcBef>
              <a:spcAft>
                <a:spcPts val="0"/>
              </a:spcAft>
              <a:buClr>
                <a:srgbClr val="00D4FF"/>
              </a:buClr>
              <a:buSzPts val="727"/>
              <a:buFont typeface="Calibri"/>
              <a:buNone/>
            </a:pPr>
            <a:r>
              <a:rPr lang="en-US" sz="800" b="1" i="0" u="none" strike="noStrike" cap="none" dirty="0">
                <a:solidFill>
                  <a:srgbClr val="00D4FF"/>
                </a:solidFill>
                <a:latin typeface="Calibri"/>
                <a:ea typeface="Calibri"/>
                <a:cs typeface="Calibri"/>
                <a:sym typeface="Calibri"/>
              </a:rPr>
              <a:t>Representative Tools Used</a:t>
            </a:r>
            <a:endParaRPr sz="800" b="1" i="0" u="none" strike="noStrike" cap="none" dirty="0">
              <a:solidFill>
                <a:schemeClr val="dk1"/>
              </a:solidFill>
              <a:latin typeface="Calibri"/>
              <a:ea typeface="Calibri"/>
              <a:cs typeface="Calibri"/>
              <a:sym typeface="Calibri"/>
            </a:endParaRPr>
          </a:p>
        </p:txBody>
      </p:sp>
      <p:sp>
        <p:nvSpPr>
          <p:cNvPr id="120" name="Google Shape;120;p4"/>
          <p:cNvSpPr/>
          <p:nvPr/>
        </p:nvSpPr>
        <p:spPr>
          <a:xfrm>
            <a:off x="232525" y="2885341"/>
            <a:ext cx="2690700" cy="684000"/>
          </a:xfrm>
          <a:prstGeom prst="rect">
            <a:avLst/>
          </a:prstGeom>
          <a:solidFill>
            <a:srgbClr val="00D4FF">
              <a:alpha val="274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339681" y="2955921"/>
            <a:ext cx="24765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Burp Suite Professional</a:t>
            </a:r>
            <a:endParaRPr sz="800" b="1" i="0" u="none" strike="noStrike" cap="none" dirty="0">
              <a:solidFill>
                <a:schemeClr val="dk1"/>
              </a:solidFill>
              <a:latin typeface="Calibri"/>
              <a:ea typeface="Calibri"/>
              <a:cs typeface="Calibri"/>
              <a:sym typeface="Calibri"/>
            </a:endParaRPr>
          </a:p>
        </p:txBody>
      </p:sp>
      <p:sp>
        <p:nvSpPr>
          <p:cNvPr id="122" name="Google Shape;122;p4"/>
          <p:cNvSpPr/>
          <p:nvPr/>
        </p:nvSpPr>
        <p:spPr>
          <a:xfrm>
            <a:off x="339681" y="3121585"/>
            <a:ext cx="24765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Interception proxy for request/response analysis, parameter fuzzing, and vulnerability scanning.</a:t>
            </a:r>
            <a:endParaRPr sz="800" b="0" i="0" u="none" strike="noStrike" cap="none" dirty="0">
              <a:solidFill>
                <a:schemeClr val="dk1"/>
              </a:solidFill>
              <a:latin typeface="Calibri"/>
              <a:ea typeface="Calibri"/>
              <a:cs typeface="Calibri"/>
              <a:sym typeface="Calibri"/>
            </a:endParaRPr>
          </a:p>
        </p:txBody>
      </p:sp>
      <p:sp>
        <p:nvSpPr>
          <p:cNvPr id="123" name="Google Shape;123;p4"/>
          <p:cNvSpPr/>
          <p:nvPr/>
        </p:nvSpPr>
        <p:spPr>
          <a:xfrm>
            <a:off x="3030475" y="2885341"/>
            <a:ext cx="2690700" cy="684000"/>
          </a:xfrm>
          <a:prstGeom prst="rect">
            <a:avLst/>
          </a:prstGeom>
          <a:solidFill>
            <a:srgbClr val="00D4FF">
              <a:alpha val="274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3137631" y="2955921"/>
            <a:ext cx="24765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err="1">
                <a:solidFill>
                  <a:srgbClr val="00D4FF"/>
                </a:solidFill>
                <a:latin typeface="Calibri"/>
                <a:ea typeface="Calibri"/>
                <a:cs typeface="Calibri"/>
                <a:sym typeface="Calibri"/>
              </a:rPr>
              <a:t>Sqlmap</a:t>
            </a:r>
            <a:endParaRPr sz="800" b="1" i="0" u="none" strike="noStrike" cap="none" dirty="0">
              <a:solidFill>
                <a:schemeClr val="dk1"/>
              </a:solidFill>
              <a:latin typeface="Calibri"/>
              <a:ea typeface="Calibri"/>
              <a:cs typeface="Calibri"/>
              <a:sym typeface="Calibri"/>
            </a:endParaRPr>
          </a:p>
        </p:txBody>
      </p:sp>
      <p:sp>
        <p:nvSpPr>
          <p:cNvPr id="125" name="Google Shape;125;p4"/>
          <p:cNvSpPr/>
          <p:nvPr/>
        </p:nvSpPr>
        <p:spPr>
          <a:xfrm>
            <a:off x="3137631" y="3121585"/>
            <a:ext cx="24765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Automated SQL injection detection and exploitation tool for database enumeration.</a:t>
            </a:r>
            <a:endParaRPr sz="800" b="0" i="0" u="none" strike="noStrike" cap="none" dirty="0">
              <a:solidFill>
                <a:schemeClr val="dk1"/>
              </a:solidFill>
              <a:latin typeface="Calibri"/>
              <a:ea typeface="Calibri"/>
              <a:cs typeface="Calibri"/>
              <a:sym typeface="Calibri"/>
            </a:endParaRPr>
          </a:p>
        </p:txBody>
      </p:sp>
      <p:sp>
        <p:nvSpPr>
          <p:cNvPr id="126" name="Google Shape;126;p4"/>
          <p:cNvSpPr/>
          <p:nvPr/>
        </p:nvSpPr>
        <p:spPr>
          <a:xfrm>
            <a:off x="5828453" y="2885341"/>
            <a:ext cx="2690700" cy="684000"/>
          </a:xfrm>
          <a:prstGeom prst="rect">
            <a:avLst/>
          </a:prstGeom>
          <a:solidFill>
            <a:srgbClr val="00D4FF">
              <a:alpha val="274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5935609" y="2955921"/>
            <a:ext cx="24765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Nmap</a:t>
            </a:r>
            <a:endParaRPr sz="800" b="1" i="0" u="none" strike="noStrike" cap="none" dirty="0">
              <a:solidFill>
                <a:schemeClr val="dk1"/>
              </a:solidFill>
              <a:latin typeface="Calibri"/>
              <a:ea typeface="Calibri"/>
              <a:cs typeface="Calibri"/>
              <a:sym typeface="Calibri"/>
            </a:endParaRPr>
          </a:p>
        </p:txBody>
      </p:sp>
      <p:sp>
        <p:nvSpPr>
          <p:cNvPr id="128" name="Google Shape;128;p4"/>
          <p:cNvSpPr/>
          <p:nvPr/>
        </p:nvSpPr>
        <p:spPr>
          <a:xfrm>
            <a:off x="5935609" y="3121585"/>
            <a:ext cx="24765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Network reconnaissance and port scanning for service discovery and enumeration.</a:t>
            </a:r>
            <a:endParaRPr sz="800" b="0" i="0" u="none" strike="noStrike" cap="none">
              <a:solidFill>
                <a:schemeClr val="dk1"/>
              </a:solidFill>
              <a:latin typeface="Calibri"/>
              <a:ea typeface="Calibri"/>
              <a:cs typeface="Calibri"/>
              <a:sym typeface="Calibri"/>
            </a:endParaRPr>
          </a:p>
        </p:txBody>
      </p:sp>
      <p:sp>
        <p:nvSpPr>
          <p:cNvPr id="129" name="Google Shape;129;p4"/>
          <p:cNvSpPr/>
          <p:nvPr/>
        </p:nvSpPr>
        <p:spPr>
          <a:xfrm>
            <a:off x="232525" y="3647936"/>
            <a:ext cx="2690700" cy="684000"/>
          </a:xfrm>
          <a:prstGeom prst="rect">
            <a:avLst/>
          </a:prstGeom>
          <a:solidFill>
            <a:srgbClr val="00D4FF">
              <a:alpha val="274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339681" y="3718517"/>
            <a:ext cx="24765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Nikto</a:t>
            </a:r>
            <a:endParaRPr sz="800" b="1" i="0" u="none" strike="noStrike" cap="none">
              <a:solidFill>
                <a:schemeClr val="dk1"/>
              </a:solidFill>
              <a:latin typeface="Calibri"/>
              <a:ea typeface="Calibri"/>
              <a:cs typeface="Calibri"/>
              <a:sym typeface="Calibri"/>
            </a:endParaRPr>
          </a:p>
        </p:txBody>
      </p:sp>
      <p:sp>
        <p:nvSpPr>
          <p:cNvPr id="131" name="Google Shape;131;p4"/>
          <p:cNvSpPr/>
          <p:nvPr/>
        </p:nvSpPr>
        <p:spPr>
          <a:xfrm>
            <a:off x="339681" y="3884180"/>
            <a:ext cx="24765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Web server scanner for identifying known vulnerabilities and misconfigurations.</a:t>
            </a:r>
            <a:endParaRPr sz="800" b="0" i="0" u="none" strike="noStrike" cap="none" dirty="0">
              <a:solidFill>
                <a:schemeClr val="dk1"/>
              </a:solidFill>
              <a:latin typeface="Calibri"/>
              <a:ea typeface="Calibri"/>
              <a:cs typeface="Calibri"/>
              <a:sym typeface="Calibri"/>
            </a:endParaRPr>
          </a:p>
        </p:txBody>
      </p:sp>
      <p:sp>
        <p:nvSpPr>
          <p:cNvPr id="132" name="Google Shape;132;p4"/>
          <p:cNvSpPr/>
          <p:nvPr/>
        </p:nvSpPr>
        <p:spPr>
          <a:xfrm>
            <a:off x="3030475" y="3647936"/>
            <a:ext cx="2690700" cy="684000"/>
          </a:xfrm>
          <a:prstGeom prst="rect">
            <a:avLst/>
          </a:prstGeom>
          <a:solidFill>
            <a:srgbClr val="00D4FF">
              <a:alpha val="274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3137631" y="3718517"/>
            <a:ext cx="24765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Ffuf / Gobuster / Dirsearch</a:t>
            </a:r>
            <a:endParaRPr sz="800" b="1" i="0" u="none" strike="noStrike" cap="none">
              <a:solidFill>
                <a:schemeClr val="dk1"/>
              </a:solidFill>
              <a:latin typeface="Calibri"/>
              <a:ea typeface="Calibri"/>
              <a:cs typeface="Calibri"/>
              <a:sym typeface="Calibri"/>
            </a:endParaRPr>
          </a:p>
        </p:txBody>
      </p:sp>
      <p:sp>
        <p:nvSpPr>
          <p:cNvPr id="134" name="Google Shape;134;p4"/>
          <p:cNvSpPr/>
          <p:nvPr/>
        </p:nvSpPr>
        <p:spPr>
          <a:xfrm>
            <a:off x="3137631" y="3884180"/>
            <a:ext cx="24765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Directory and parameter fuzzing tools for discovering hidden endpoints and resources.</a:t>
            </a:r>
            <a:endParaRPr sz="800" b="0" i="0" u="none" strike="noStrike" cap="none">
              <a:solidFill>
                <a:schemeClr val="dk1"/>
              </a:solidFill>
              <a:latin typeface="Calibri"/>
              <a:ea typeface="Calibri"/>
              <a:cs typeface="Calibri"/>
              <a:sym typeface="Calibri"/>
            </a:endParaRPr>
          </a:p>
        </p:txBody>
      </p:sp>
      <p:sp>
        <p:nvSpPr>
          <p:cNvPr id="135" name="Google Shape;135;p4"/>
          <p:cNvSpPr/>
          <p:nvPr/>
        </p:nvSpPr>
        <p:spPr>
          <a:xfrm>
            <a:off x="5828453" y="3647936"/>
            <a:ext cx="2690700" cy="684000"/>
          </a:xfrm>
          <a:prstGeom prst="rect">
            <a:avLst/>
          </a:prstGeom>
          <a:solidFill>
            <a:srgbClr val="00D4FF">
              <a:alpha val="274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5935609" y="3718517"/>
            <a:ext cx="24765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Curl / Httpx</a:t>
            </a:r>
            <a:endParaRPr sz="800" b="1" i="0" u="none" strike="noStrike" cap="none">
              <a:solidFill>
                <a:schemeClr val="dk1"/>
              </a:solidFill>
              <a:latin typeface="Calibri"/>
              <a:ea typeface="Calibri"/>
              <a:cs typeface="Calibri"/>
              <a:sym typeface="Calibri"/>
            </a:endParaRPr>
          </a:p>
        </p:txBody>
      </p:sp>
      <p:sp>
        <p:nvSpPr>
          <p:cNvPr id="137" name="Google Shape;137;p4"/>
          <p:cNvSpPr/>
          <p:nvPr/>
        </p:nvSpPr>
        <p:spPr>
          <a:xfrm>
            <a:off x="5935609" y="3884180"/>
            <a:ext cx="24765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Command-line HTTP clients for manual request crafting and testing.</a:t>
            </a:r>
            <a:endParaRPr sz="800" b="0" i="0" u="none" strike="noStrike" cap="none">
              <a:solidFill>
                <a:schemeClr val="dk1"/>
              </a:solidFill>
              <a:latin typeface="Calibri"/>
              <a:ea typeface="Calibri"/>
              <a:cs typeface="Calibri"/>
              <a:sym typeface="Calibri"/>
            </a:endParaRPr>
          </a:p>
        </p:txBody>
      </p:sp>
      <p:sp>
        <p:nvSpPr>
          <p:cNvPr id="138" name="Google Shape;138;p4"/>
          <p:cNvSpPr/>
          <p:nvPr/>
        </p:nvSpPr>
        <p:spPr>
          <a:xfrm>
            <a:off x="232525" y="4410532"/>
            <a:ext cx="2690700" cy="684000"/>
          </a:xfrm>
          <a:prstGeom prst="rect">
            <a:avLst/>
          </a:prstGeom>
          <a:solidFill>
            <a:srgbClr val="00D4FF">
              <a:alpha val="274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339681" y="4481112"/>
            <a:ext cx="24765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Arjun</a:t>
            </a:r>
            <a:endParaRPr sz="800" b="1" i="0" u="none" strike="noStrike" cap="none">
              <a:solidFill>
                <a:schemeClr val="dk1"/>
              </a:solidFill>
              <a:latin typeface="Calibri"/>
              <a:ea typeface="Calibri"/>
              <a:cs typeface="Calibri"/>
              <a:sym typeface="Calibri"/>
            </a:endParaRPr>
          </a:p>
        </p:txBody>
      </p:sp>
      <p:sp>
        <p:nvSpPr>
          <p:cNvPr id="140" name="Google Shape;140;p4"/>
          <p:cNvSpPr/>
          <p:nvPr/>
        </p:nvSpPr>
        <p:spPr>
          <a:xfrm>
            <a:off x="339681" y="4646776"/>
            <a:ext cx="24765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Parameter discovery tool for identifying hidden query parameters and form fields.</a:t>
            </a:r>
            <a:endParaRPr sz="800" b="0" i="0" u="none" strike="noStrike" cap="none">
              <a:solidFill>
                <a:schemeClr val="dk1"/>
              </a:solidFill>
              <a:latin typeface="Calibri"/>
              <a:ea typeface="Calibri"/>
              <a:cs typeface="Calibri"/>
              <a:sym typeface="Calibri"/>
            </a:endParaRPr>
          </a:p>
        </p:txBody>
      </p:sp>
      <p:sp>
        <p:nvSpPr>
          <p:cNvPr id="141" name="Google Shape;141;p4"/>
          <p:cNvSpPr/>
          <p:nvPr/>
        </p:nvSpPr>
        <p:spPr>
          <a:xfrm>
            <a:off x="3030475" y="4410532"/>
            <a:ext cx="2690700" cy="684000"/>
          </a:xfrm>
          <a:prstGeom prst="rect">
            <a:avLst/>
          </a:prstGeom>
          <a:solidFill>
            <a:srgbClr val="00D4FF">
              <a:alpha val="274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3137631" y="4481112"/>
            <a:ext cx="24765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Browser DevTools</a:t>
            </a:r>
            <a:endParaRPr sz="800" b="1" i="0" u="none" strike="noStrike" cap="none">
              <a:solidFill>
                <a:schemeClr val="dk1"/>
              </a:solidFill>
              <a:latin typeface="Calibri"/>
              <a:ea typeface="Calibri"/>
              <a:cs typeface="Calibri"/>
              <a:sym typeface="Calibri"/>
            </a:endParaRPr>
          </a:p>
        </p:txBody>
      </p:sp>
      <p:sp>
        <p:nvSpPr>
          <p:cNvPr id="143" name="Google Shape;143;p4"/>
          <p:cNvSpPr/>
          <p:nvPr/>
        </p:nvSpPr>
        <p:spPr>
          <a:xfrm>
            <a:off x="3137631" y="4646776"/>
            <a:ext cx="24765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Client-side analysis, JavaScript debugging, and DOM inspection.</a:t>
            </a:r>
            <a:endParaRPr sz="800" b="0" i="0" u="none" strike="noStrike" cap="none">
              <a:solidFill>
                <a:schemeClr val="dk1"/>
              </a:solidFill>
              <a:latin typeface="Calibri"/>
              <a:ea typeface="Calibri"/>
              <a:cs typeface="Calibri"/>
              <a:sym typeface="Calibri"/>
            </a:endParaRPr>
          </a:p>
        </p:txBody>
      </p:sp>
      <p:sp>
        <p:nvSpPr>
          <p:cNvPr id="144" name="Google Shape;144;p4"/>
          <p:cNvSpPr/>
          <p:nvPr/>
        </p:nvSpPr>
        <p:spPr>
          <a:xfrm>
            <a:off x="5828453" y="4410532"/>
            <a:ext cx="2690700" cy="684000"/>
          </a:xfrm>
          <a:prstGeom prst="rect">
            <a:avLst/>
          </a:prstGeom>
          <a:solidFill>
            <a:srgbClr val="00D4FF">
              <a:alpha val="2745"/>
            </a:srgbClr>
          </a:solidFill>
          <a:ln w="1827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5935609" y="4481112"/>
            <a:ext cx="24765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Custom Scripts</a:t>
            </a:r>
            <a:endParaRPr sz="800" b="1" i="0" u="none" strike="noStrike" cap="none">
              <a:solidFill>
                <a:schemeClr val="dk1"/>
              </a:solidFill>
              <a:latin typeface="Calibri"/>
              <a:ea typeface="Calibri"/>
              <a:cs typeface="Calibri"/>
              <a:sym typeface="Calibri"/>
            </a:endParaRPr>
          </a:p>
        </p:txBody>
      </p:sp>
      <p:sp>
        <p:nvSpPr>
          <p:cNvPr id="146" name="Google Shape;146;p4"/>
          <p:cNvSpPr/>
          <p:nvPr/>
        </p:nvSpPr>
        <p:spPr>
          <a:xfrm>
            <a:off x="5935609" y="4646776"/>
            <a:ext cx="24765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Python/Bash scripts for targeted exploitation and proof-of-concept development.</a:t>
            </a:r>
            <a:endParaRPr sz="8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pic>
        <p:nvPicPr>
          <p:cNvPr id="152" name="Google Shape;152;p5" descr="preencoded.png"/>
          <p:cNvPicPr preferRelativeResize="0"/>
          <p:nvPr/>
        </p:nvPicPr>
        <p:blipFill rotWithShape="1">
          <a:blip r:embed="rId3">
            <a:alphaModFix/>
          </a:blip>
          <a:srcRect/>
          <a:stretch/>
        </p:blipFill>
        <p:spPr>
          <a:xfrm>
            <a:off x="0" y="-488900"/>
            <a:ext cx="9144002" cy="6405933"/>
          </a:xfrm>
          <a:prstGeom prst="rect">
            <a:avLst/>
          </a:prstGeom>
          <a:noFill/>
          <a:ln>
            <a:noFill/>
          </a:ln>
        </p:spPr>
      </p:pic>
      <p:sp>
        <p:nvSpPr>
          <p:cNvPr id="153" name="Google Shape;153;p5"/>
          <p:cNvSpPr/>
          <p:nvPr/>
        </p:nvSpPr>
        <p:spPr>
          <a:xfrm>
            <a:off x="226325" y="53750"/>
            <a:ext cx="8286900" cy="3819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226325" y="423048"/>
            <a:ext cx="8286900" cy="126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226325" y="53750"/>
            <a:ext cx="8286900" cy="275100"/>
          </a:xfrm>
          <a:prstGeom prst="rect">
            <a:avLst/>
          </a:prstGeom>
          <a:noFill/>
          <a:ln>
            <a:noFill/>
          </a:ln>
        </p:spPr>
        <p:txBody>
          <a:bodyPr spcFirstLastPara="1" wrap="square" lIns="0" tIns="0" rIns="0" bIns="0" anchor="t" anchorCtr="0">
            <a:spAutoFit/>
          </a:bodyPr>
          <a:lstStyle/>
          <a:p>
            <a:pPr marL="0" marR="0" lvl="0" indent="0" algn="l" rtl="0">
              <a:lnSpc>
                <a:spcPct val="137328"/>
              </a:lnSpc>
              <a:spcBef>
                <a:spcPts val="0"/>
              </a:spcBef>
              <a:spcAft>
                <a:spcPts val="0"/>
              </a:spcAft>
              <a:buClr>
                <a:srgbClr val="00FF41"/>
              </a:buClr>
              <a:buSzPts val="1602"/>
              <a:buFont typeface="Calibri"/>
              <a:buNone/>
            </a:pPr>
            <a:r>
              <a:rPr lang="en-US" sz="1602" b="1" i="0" u="none" strike="noStrike" cap="none">
                <a:solidFill>
                  <a:srgbClr val="00FF41"/>
                </a:solidFill>
                <a:latin typeface="Calibri"/>
                <a:ea typeface="Calibri"/>
                <a:cs typeface="Calibri"/>
                <a:sym typeface="Calibri"/>
              </a:rPr>
              <a:t>Business Impact: Potential Consequences of Exploitation</a:t>
            </a:r>
            <a:endParaRPr sz="1602" b="0" i="0" u="none" strike="noStrike" cap="none">
              <a:solidFill>
                <a:schemeClr val="dk1"/>
              </a:solidFill>
              <a:latin typeface="Calibri"/>
              <a:ea typeface="Calibri"/>
              <a:cs typeface="Calibri"/>
              <a:sym typeface="Calibri"/>
            </a:endParaRPr>
          </a:p>
        </p:txBody>
      </p:sp>
      <p:sp>
        <p:nvSpPr>
          <p:cNvPr id="156" name="Google Shape;156;p5"/>
          <p:cNvSpPr/>
          <p:nvPr/>
        </p:nvSpPr>
        <p:spPr>
          <a:xfrm>
            <a:off x="226325" y="611625"/>
            <a:ext cx="8286900" cy="694800"/>
          </a:xfrm>
          <a:prstGeom prst="rect">
            <a:avLst/>
          </a:prstGeom>
          <a:solidFill>
            <a:srgbClr val="00D4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226325" y="611625"/>
            <a:ext cx="21300" cy="6948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369200" y="699243"/>
            <a:ext cx="80010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Risk Assessment</a:t>
            </a:r>
            <a:endParaRPr sz="800" b="1" i="0" u="none" strike="noStrike" cap="none" dirty="0">
              <a:solidFill>
                <a:schemeClr val="dk1"/>
              </a:solidFill>
              <a:latin typeface="Calibri"/>
              <a:ea typeface="Calibri"/>
              <a:cs typeface="Calibri"/>
              <a:sym typeface="Calibri"/>
            </a:endParaRPr>
          </a:p>
        </p:txBody>
      </p:sp>
      <p:sp>
        <p:nvSpPr>
          <p:cNvPr id="159" name="Google Shape;159;p5"/>
          <p:cNvSpPr/>
          <p:nvPr/>
        </p:nvSpPr>
        <p:spPr>
          <a:xfrm>
            <a:off x="369200" y="899206"/>
            <a:ext cx="8001000" cy="220381"/>
          </a:xfrm>
          <a:prstGeom prst="rect">
            <a:avLst/>
          </a:prstGeom>
          <a:noFill/>
          <a:ln>
            <a:noFill/>
          </a:ln>
        </p:spPr>
        <p:txBody>
          <a:bodyPr spcFirstLastPara="1" wrap="square" lIns="0" tIns="0" rIns="0" bIns="0" anchor="t" anchorCtr="0">
            <a:spAutoFit/>
          </a:bodyPr>
          <a:lstStyle/>
          <a:p>
            <a:pPr marL="0" marR="0" lvl="0" indent="0" algn="l" rtl="0">
              <a:lnSpc>
                <a:spcPct val="178817"/>
              </a:lnSpc>
              <a:spcBef>
                <a:spcPts val="0"/>
              </a:spcBef>
              <a:spcAft>
                <a:spcPts val="0"/>
              </a:spcAft>
              <a:buClr>
                <a:srgbClr val="E0E0E0"/>
              </a:buClr>
              <a:buSzPts val="727"/>
              <a:buFont typeface="Calibri"/>
              <a:buNone/>
            </a:pPr>
            <a:r>
              <a:rPr lang="en-US" sz="800" b="0" i="0" u="none" strike="noStrike" cap="none" dirty="0">
                <a:solidFill>
                  <a:srgbClr val="E0E0E0"/>
                </a:solidFill>
                <a:latin typeface="Calibri"/>
                <a:ea typeface="Calibri"/>
                <a:cs typeface="Calibri"/>
                <a:sym typeface="Calibri"/>
              </a:rPr>
              <a:t>The identified vulnerabilities present significant risks to the confidentiality, integrity, and availability of the application and its underlying systems. Successful exploitation could result in:</a:t>
            </a:r>
            <a:endParaRPr sz="800" b="0" i="0" u="none" strike="noStrike" cap="none" dirty="0">
              <a:solidFill>
                <a:schemeClr val="dk1"/>
              </a:solidFill>
              <a:latin typeface="Calibri"/>
              <a:ea typeface="Calibri"/>
              <a:cs typeface="Calibri"/>
              <a:sym typeface="Calibri"/>
            </a:endParaRPr>
          </a:p>
        </p:txBody>
      </p:sp>
      <p:sp>
        <p:nvSpPr>
          <p:cNvPr id="160" name="Google Shape;160;p5"/>
          <p:cNvSpPr/>
          <p:nvPr/>
        </p:nvSpPr>
        <p:spPr>
          <a:xfrm>
            <a:off x="226325" y="1526522"/>
            <a:ext cx="4054200" cy="1069200"/>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226325" y="1526522"/>
            <a:ext cx="28500" cy="10692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369200" y="1606520"/>
            <a:ext cx="3768300" cy="167418"/>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3333"/>
              </a:buClr>
              <a:buSzPts val="734"/>
              <a:buFont typeface="Calibri"/>
              <a:buNone/>
            </a:pPr>
            <a:r>
              <a:rPr lang="en-US" sz="800" b="1" i="0" u="none" strike="noStrike" cap="none" dirty="0">
                <a:solidFill>
                  <a:srgbClr val="FF3333"/>
                </a:solidFill>
                <a:latin typeface="Calibri"/>
                <a:ea typeface="Calibri"/>
                <a:cs typeface="Calibri"/>
                <a:sym typeface="Calibri"/>
              </a:rPr>
              <a:t>Full Server Compromise</a:t>
            </a:r>
            <a:endParaRPr sz="800" b="1" i="0" u="none" strike="noStrike" cap="none" dirty="0">
              <a:solidFill>
                <a:schemeClr val="dk1"/>
              </a:solidFill>
              <a:latin typeface="Calibri"/>
              <a:ea typeface="Calibri"/>
              <a:cs typeface="Calibri"/>
              <a:sym typeface="Calibri"/>
            </a:endParaRPr>
          </a:p>
        </p:txBody>
      </p:sp>
      <p:sp>
        <p:nvSpPr>
          <p:cNvPr id="163" name="Google Shape;163;p5"/>
          <p:cNvSpPr/>
          <p:nvPr/>
        </p:nvSpPr>
        <p:spPr>
          <a:xfrm>
            <a:off x="369200" y="1798240"/>
            <a:ext cx="3768300" cy="55399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Complete control of application host through RCE, SQLi, or LFI vulnerabilities. Attackers gain arbitrary command execution, access to all application files, databases, and internal resources.</a:t>
            </a:r>
            <a:endParaRPr sz="800" b="0" i="0" u="none" strike="noStrike" cap="none" dirty="0">
              <a:solidFill>
                <a:schemeClr val="dk1"/>
              </a:solidFill>
              <a:latin typeface="Calibri"/>
              <a:ea typeface="Calibri"/>
              <a:cs typeface="Calibri"/>
              <a:sym typeface="Calibri"/>
            </a:endParaRPr>
          </a:p>
        </p:txBody>
      </p:sp>
      <p:sp>
        <p:nvSpPr>
          <p:cNvPr id="164" name="Google Shape;164;p5"/>
          <p:cNvSpPr/>
          <p:nvPr/>
        </p:nvSpPr>
        <p:spPr>
          <a:xfrm>
            <a:off x="369200" y="2299003"/>
            <a:ext cx="3768300" cy="244732"/>
          </a:xfrm>
          <a:prstGeom prst="rect">
            <a:avLst/>
          </a:prstGeom>
          <a:noFill/>
          <a:ln>
            <a:noFill/>
          </a:ln>
        </p:spPr>
        <p:txBody>
          <a:bodyPr spcFirstLastPara="1" wrap="square" lIns="0" tIns="85075" rIns="0" bIns="0" anchor="t" anchorCtr="0">
            <a:spAutoFit/>
          </a:bodyPr>
          <a:lstStyle/>
          <a:p>
            <a:pPr marL="0" marR="0" lvl="0" indent="0" algn="l" rtl="0">
              <a:lnSpc>
                <a:spcPct val="128824"/>
              </a:lnSpc>
              <a:spcBef>
                <a:spcPts val="0"/>
              </a:spcBef>
              <a:spcAft>
                <a:spcPts val="0"/>
              </a:spcAft>
              <a:buClr>
                <a:srgbClr val="00D4FF"/>
              </a:buClr>
              <a:buSzPts val="621"/>
              <a:buFont typeface="Calibri"/>
              <a:buNone/>
            </a:pPr>
            <a:r>
              <a:rPr lang="en-US" sz="800" b="1" i="0" u="none" strike="noStrike" cap="none" dirty="0">
                <a:solidFill>
                  <a:srgbClr val="00D4FF"/>
                </a:solidFill>
                <a:latin typeface="Calibri"/>
                <a:ea typeface="Calibri"/>
                <a:cs typeface="Calibri"/>
                <a:sym typeface="Calibri"/>
              </a:rPr>
              <a:t>CVSS: 9.8 - 9.1 | Affected: RCE, SQLi, LFI</a:t>
            </a:r>
            <a:endParaRPr sz="800" b="1" i="0" u="none" strike="noStrike" cap="none" dirty="0">
              <a:solidFill>
                <a:schemeClr val="dk1"/>
              </a:solidFill>
              <a:latin typeface="Calibri"/>
              <a:ea typeface="Calibri"/>
              <a:cs typeface="Calibri"/>
              <a:sym typeface="Calibri"/>
            </a:endParaRPr>
          </a:p>
        </p:txBody>
      </p:sp>
      <p:sp>
        <p:nvSpPr>
          <p:cNvPr id="165" name="Google Shape;165;p5"/>
          <p:cNvSpPr/>
          <p:nvPr/>
        </p:nvSpPr>
        <p:spPr>
          <a:xfrm>
            <a:off x="4458997" y="1526522"/>
            <a:ext cx="4054200" cy="1069200"/>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4458997" y="1526522"/>
            <a:ext cx="28500" cy="10692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601872" y="1606520"/>
            <a:ext cx="3768300" cy="167418"/>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3333"/>
              </a:buClr>
              <a:buSzPts val="734"/>
              <a:buFont typeface="Calibri"/>
              <a:buNone/>
            </a:pPr>
            <a:r>
              <a:rPr lang="en-US" sz="800" b="1" i="0" u="none" strike="noStrike" cap="none" dirty="0">
                <a:solidFill>
                  <a:srgbClr val="FF3333"/>
                </a:solidFill>
                <a:latin typeface="Calibri"/>
                <a:ea typeface="Calibri"/>
                <a:cs typeface="Calibri"/>
                <a:sym typeface="Calibri"/>
              </a:rPr>
              <a:t>Data Exfiltration &amp; Loss</a:t>
            </a:r>
            <a:endParaRPr sz="800" b="1" i="0" u="none" strike="noStrike" cap="none" dirty="0">
              <a:solidFill>
                <a:schemeClr val="dk1"/>
              </a:solidFill>
              <a:latin typeface="Calibri"/>
              <a:ea typeface="Calibri"/>
              <a:cs typeface="Calibri"/>
              <a:sym typeface="Calibri"/>
            </a:endParaRPr>
          </a:p>
        </p:txBody>
      </p:sp>
      <p:sp>
        <p:nvSpPr>
          <p:cNvPr id="168" name="Google Shape;168;p5"/>
          <p:cNvSpPr/>
          <p:nvPr/>
        </p:nvSpPr>
        <p:spPr>
          <a:xfrm>
            <a:off x="4601872" y="1798240"/>
            <a:ext cx="37683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Exposure of sensitive data including user information, credentials, PII, internal configuration files, and business secrets. Potential modification or deletion of critical data.</a:t>
            </a:r>
            <a:endParaRPr sz="800" b="0" i="0" u="none" strike="noStrike" cap="none">
              <a:solidFill>
                <a:schemeClr val="dk1"/>
              </a:solidFill>
              <a:latin typeface="Calibri"/>
              <a:ea typeface="Calibri"/>
              <a:cs typeface="Calibri"/>
              <a:sym typeface="Calibri"/>
            </a:endParaRPr>
          </a:p>
        </p:txBody>
      </p:sp>
      <p:sp>
        <p:nvSpPr>
          <p:cNvPr id="169" name="Google Shape;169;p5"/>
          <p:cNvSpPr/>
          <p:nvPr/>
        </p:nvSpPr>
        <p:spPr>
          <a:xfrm>
            <a:off x="4601872" y="2299003"/>
            <a:ext cx="3768300" cy="244732"/>
          </a:xfrm>
          <a:prstGeom prst="rect">
            <a:avLst/>
          </a:prstGeom>
          <a:noFill/>
          <a:ln>
            <a:noFill/>
          </a:ln>
        </p:spPr>
        <p:txBody>
          <a:bodyPr spcFirstLastPara="1" wrap="square" lIns="0" tIns="85075" rIns="0" bIns="0" anchor="t" anchorCtr="0">
            <a:spAutoFit/>
          </a:bodyPr>
          <a:lstStyle/>
          <a:p>
            <a:pPr marL="0" marR="0" lvl="0" indent="0" algn="l" rtl="0">
              <a:lnSpc>
                <a:spcPct val="128824"/>
              </a:lnSpc>
              <a:spcBef>
                <a:spcPts val="0"/>
              </a:spcBef>
              <a:spcAft>
                <a:spcPts val="0"/>
              </a:spcAft>
              <a:buClr>
                <a:srgbClr val="00D4FF"/>
              </a:buClr>
              <a:buSzPts val="621"/>
              <a:buFont typeface="Calibri"/>
              <a:buNone/>
            </a:pPr>
            <a:r>
              <a:rPr lang="en-US" sz="800" b="1" i="0" u="none" strike="noStrike" cap="none" dirty="0">
                <a:solidFill>
                  <a:srgbClr val="00D4FF"/>
                </a:solidFill>
                <a:latin typeface="Calibri"/>
                <a:ea typeface="Calibri"/>
                <a:cs typeface="Calibri"/>
                <a:sym typeface="Calibri"/>
              </a:rPr>
              <a:t>CVSS: 9.1 - 8.0 | Affected: SQLi, XXE, LFI</a:t>
            </a:r>
            <a:endParaRPr sz="800" b="1" i="0" u="none" strike="noStrike" cap="none" dirty="0">
              <a:solidFill>
                <a:schemeClr val="dk1"/>
              </a:solidFill>
              <a:latin typeface="Calibri"/>
              <a:ea typeface="Calibri"/>
              <a:cs typeface="Calibri"/>
              <a:sym typeface="Calibri"/>
            </a:endParaRPr>
          </a:p>
        </p:txBody>
      </p:sp>
      <p:sp>
        <p:nvSpPr>
          <p:cNvPr id="170" name="Google Shape;170;p5"/>
          <p:cNvSpPr/>
          <p:nvPr/>
        </p:nvSpPr>
        <p:spPr>
          <a:xfrm>
            <a:off x="226325" y="2753161"/>
            <a:ext cx="4054200" cy="1069200"/>
          </a:xfrm>
          <a:prstGeom prst="rect">
            <a:avLst/>
          </a:prstGeom>
          <a:solidFill>
            <a:srgbClr val="FF99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226325" y="2753161"/>
            <a:ext cx="28500" cy="10692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369200" y="2833159"/>
            <a:ext cx="3768300" cy="167418"/>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9933"/>
              </a:buClr>
              <a:buSzPts val="734"/>
              <a:buFont typeface="Calibri"/>
              <a:buNone/>
            </a:pPr>
            <a:r>
              <a:rPr lang="en-US" sz="800" b="1" i="0" u="none" strike="noStrike" cap="none">
                <a:solidFill>
                  <a:srgbClr val="FF9933"/>
                </a:solidFill>
                <a:latin typeface="Calibri"/>
                <a:ea typeface="Calibri"/>
                <a:cs typeface="Calibri"/>
                <a:sym typeface="Calibri"/>
              </a:rPr>
              <a:t>Unauthorized User Actions</a:t>
            </a:r>
            <a:endParaRPr sz="800" b="1" i="0" u="none" strike="noStrike" cap="none">
              <a:solidFill>
                <a:schemeClr val="dk1"/>
              </a:solidFill>
              <a:latin typeface="Calibri"/>
              <a:ea typeface="Calibri"/>
              <a:cs typeface="Calibri"/>
              <a:sym typeface="Calibri"/>
            </a:endParaRPr>
          </a:p>
        </p:txBody>
      </p:sp>
      <p:sp>
        <p:nvSpPr>
          <p:cNvPr id="173" name="Google Shape;173;p5"/>
          <p:cNvSpPr/>
          <p:nvPr/>
        </p:nvSpPr>
        <p:spPr>
          <a:xfrm>
            <a:off x="369200" y="3024879"/>
            <a:ext cx="3768300" cy="55399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Attackers force password changes, redirect account communications, and escalate privileges via CSRF and IDOR vulnerabilities. Account takeover and loss of legitimate user access.</a:t>
            </a:r>
            <a:endParaRPr sz="800" b="0" i="0" u="none" strike="noStrike" cap="none" dirty="0">
              <a:solidFill>
                <a:schemeClr val="dk1"/>
              </a:solidFill>
              <a:latin typeface="Calibri"/>
              <a:ea typeface="Calibri"/>
              <a:cs typeface="Calibri"/>
              <a:sym typeface="Calibri"/>
            </a:endParaRPr>
          </a:p>
        </p:txBody>
      </p:sp>
      <p:sp>
        <p:nvSpPr>
          <p:cNvPr id="174" name="Google Shape;174;p5"/>
          <p:cNvSpPr/>
          <p:nvPr/>
        </p:nvSpPr>
        <p:spPr>
          <a:xfrm>
            <a:off x="369200" y="3525642"/>
            <a:ext cx="3768300" cy="244732"/>
          </a:xfrm>
          <a:prstGeom prst="rect">
            <a:avLst/>
          </a:prstGeom>
          <a:noFill/>
          <a:ln>
            <a:noFill/>
          </a:ln>
        </p:spPr>
        <p:txBody>
          <a:bodyPr spcFirstLastPara="1" wrap="square" lIns="0" tIns="85075" rIns="0" bIns="0" anchor="t" anchorCtr="0">
            <a:spAutoFit/>
          </a:bodyPr>
          <a:lstStyle/>
          <a:p>
            <a:pPr marL="0" marR="0" lvl="0" indent="0" algn="l" rtl="0">
              <a:lnSpc>
                <a:spcPct val="128824"/>
              </a:lnSpc>
              <a:spcBef>
                <a:spcPts val="0"/>
              </a:spcBef>
              <a:spcAft>
                <a:spcPts val="0"/>
              </a:spcAft>
              <a:buClr>
                <a:srgbClr val="00D4FF"/>
              </a:buClr>
              <a:buSzPts val="621"/>
              <a:buFont typeface="Calibri"/>
              <a:buNone/>
            </a:pPr>
            <a:r>
              <a:rPr lang="en-US" sz="800" b="1" i="0" u="none" strike="noStrike" cap="none" dirty="0">
                <a:solidFill>
                  <a:srgbClr val="00D4FF"/>
                </a:solidFill>
                <a:latin typeface="Calibri"/>
                <a:ea typeface="Calibri"/>
                <a:cs typeface="Calibri"/>
                <a:sym typeface="Calibri"/>
              </a:rPr>
              <a:t>CVSS: 6.5 - 6.1 | Affected: CSRF, IDOR</a:t>
            </a:r>
            <a:endParaRPr sz="800" b="1" i="0" u="none" strike="noStrike" cap="none" dirty="0">
              <a:solidFill>
                <a:schemeClr val="dk1"/>
              </a:solidFill>
              <a:latin typeface="Calibri"/>
              <a:ea typeface="Calibri"/>
              <a:cs typeface="Calibri"/>
              <a:sym typeface="Calibri"/>
            </a:endParaRPr>
          </a:p>
        </p:txBody>
      </p:sp>
      <p:sp>
        <p:nvSpPr>
          <p:cNvPr id="175" name="Google Shape;175;p5"/>
          <p:cNvSpPr/>
          <p:nvPr/>
        </p:nvSpPr>
        <p:spPr>
          <a:xfrm>
            <a:off x="4458997" y="2753161"/>
            <a:ext cx="4054200" cy="1069200"/>
          </a:xfrm>
          <a:prstGeom prst="rect">
            <a:avLst/>
          </a:prstGeom>
          <a:solidFill>
            <a:srgbClr val="FF99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4458997" y="2753161"/>
            <a:ext cx="28500" cy="10692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4601872" y="2833159"/>
            <a:ext cx="3768300" cy="167418"/>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9933"/>
              </a:buClr>
              <a:buSzPts val="734"/>
              <a:buFont typeface="Calibri"/>
              <a:buNone/>
            </a:pPr>
            <a:r>
              <a:rPr lang="en-US" sz="800" b="1" i="0" u="none" strike="noStrike" cap="none">
                <a:solidFill>
                  <a:srgbClr val="FF9933"/>
                </a:solidFill>
                <a:latin typeface="Calibri"/>
                <a:ea typeface="Calibri"/>
                <a:cs typeface="Calibri"/>
                <a:sym typeface="Calibri"/>
              </a:rPr>
              <a:t>Client-Side Attacks</a:t>
            </a:r>
            <a:endParaRPr sz="800" b="1" i="0" u="none" strike="noStrike" cap="none">
              <a:solidFill>
                <a:schemeClr val="dk1"/>
              </a:solidFill>
              <a:latin typeface="Calibri"/>
              <a:ea typeface="Calibri"/>
              <a:cs typeface="Calibri"/>
              <a:sym typeface="Calibri"/>
            </a:endParaRPr>
          </a:p>
        </p:txBody>
      </p:sp>
      <p:sp>
        <p:nvSpPr>
          <p:cNvPr id="178" name="Google Shape;178;p5"/>
          <p:cNvSpPr/>
          <p:nvPr/>
        </p:nvSpPr>
        <p:spPr>
          <a:xfrm>
            <a:off x="4601872" y="3024879"/>
            <a:ext cx="3768300" cy="553998"/>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Session hijacking, forced actions on behalf of users, and targeted phishing through multiple XSS vectors. Potential compromise of admin accounts if they view malicious content.</a:t>
            </a:r>
            <a:endParaRPr sz="800" b="0" i="0" u="none" strike="noStrike" cap="none">
              <a:solidFill>
                <a:schemeClr val="dk1"/>
              </a:solidFill>
              <a:latin typeface="Calibri"/>
              <a:ea typeface="Calibri"/>
              <a:cs typeface="Calibri"/>
              <a:sym typeface="Calibri"/>
            </a:endParaRPr>
          </a:p>
        </p:txBody>
      </p:sp>
      <p:sp>
        <p:nvSpPr>
          <p:cNvPr id="179" name="Google Shape;179;p5"/>
          <p:cNvSpPr/>
          <p:nvPr/>
        </p:nvSpPr>
        <p:spPr>
          <a:xfrm>
            <a:off x="4601872" y="3525642"/>
            <a:ext cx="3768300" cy="244732"/>
          </a:xfrm>
          <a:prstGeom prst="rect">
            <a:avLst/>
          </a:prstGeom>
          <a:noFill/>
          <a:ln>
            <a:noFill/>
          </a:ln>
        </p:spPr>
        <p:txBody>
          <a:bodyPr spcFirstLastPara="1" wrap="square" lIns="0" tIns="85075" rIns="0" bIns="0" anchor="t" anchorCtr="0">
            <a:spAutoFit/>
          </a:bodyPr>
          <a:lstStyle/>
          <a:p>
            <a:pPr marL="0" marR="0" lvl="0" indent="0" algn="l" rtl="0">
              <a:lnSpc>
                <a:spcPct val="128824"/>
              </a:lnSpc>
              <a:spcBef>
                <a:spcPts val="0"/>
              </a:spcBef>
              <a:spcAft>
                <a:spcPts val="0"/>
              </a:spcAft>
              <a:buClr>
                <a:srgbClr val="00D4FF"/>
              </a:buClr>
              <a:buSzPts val="621"/>
              <a:buFont typeface="Calibri"/>
              <a:buNone/>
            </a:pPr>
            <a:r>
              <a:rPr lang="en-US" sz="800" b="1" i="0" u="none" strike="noStrike" cap="none" dirty="0">
                <a:solidFill>
                  <a:srgbClr val="00D4FF"/>
                </a:solidFill>
                <a:latin typeface="Calibri"/>
                <a:ea typeface="Calibri"/>
                <a:cs typeface="Calibri"/>
                <a:sym typeface="Calibri"/>
              </a:rPr>
              <a:t>CVSS: 6.1 - 4.3 | Affected: Stored XSS, Reflected XSS</a:t>
            </a:r>
            <a:endParaRPr sz="800" b="1" i="0" u="none" strike="noStrike" cap="none" dirty="0">
              <a:solidFill>
                <a:schemeClr val="dk1"/>
              </a:solidFill>
              <a:latin typeface="Calibri"/>
              <a:ea typeface="Calibri"/>
              <a:cs typeface="Calibri"/>
              <a:sym typeface="Calibri"/>
            </a:endParaRPr>
          </a:p>
        </p:txBody>
      </p:sp>
      <p:sp>
        <p:nvSpPr>
          <p:cNvPr id="180" name="Google Shape;180;p5"/>
          <p:cNvSpPr/>
          <p:nvPr/>
        </p:nvSpPr>
        <p:spPr>
          <a:xfrm>
            <a:off x="226325" y="3979799"/>
            <a:ext cx="4054200" cy="1069200"/>
          </a:xfrm>
          <a:prstGeom prst="rect">
            <a:avLst/>
          </a:prstGeom>
          <a:solidFill>
            <a:srgbClr val="FFFF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226325" y="3979799"/>
            <a:ext cx="28500" cy="1069200"/>
          </a:xfrm>
          <a:prstGeom prst="rect">
            <a:avLst/>
          </a:prstGeom>
          <a:solidFill>
            <a:srgbClr val="FFF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369200" y="4090277"/>
            <a:ext cx="3768300" cy="167418"/>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FF33"/>
              </a:buClr>
              <a:buSzPts val="734"/>
              <a:buFont typeface="Calibri"/>
              <a:buNone/>
            </a:pPr>
            <a:r>
              <a:rPr lang="en-US" sz="800" b="1" i="0" u="none" strike="noStrike" cap="none" dirty="0">
                <a:solidFill>
                  <a:srgbClr val="FFFF33"/>
                </a:solidFill>
                <a:latin typeface="Calibri"/>
                <a:ea typeface="Calibri"/>
                <a:cs typeface="Calibri"/>
                <a:sym typeface="Calibri"/>
              </a:rPr>
              <a:t>Phishing &amp; Social Engineering</a:t>
            </a:r>
            <a:endParaRPr sz="800" b="1" i="0" u="none" strike="noStrike" cap="none" dirty="0">
              <a:solidFill>
                <a:schemeClr val="dk1"/>
              </a:solidFill>
              <a:latin typeface="Calibri"/>
              <a:ea typeface="Calibri"/>
              <a:cs typeface="Calibri"/>
              <a:sym typeface="Calibri"/>
            </a:endParaRPr>
          </a:p>
        </p:txBody>
      </p:sp>
      <p:sp>
        <p:nvSpPr>
          <p:cNvPr id="183" name="Google Shape;183;p5"/>
          <p:cNvSpPr/>
          <p:nvPr/>
        </p:nvSpPr>
        <p:spPr>
          <a:xfrm>
            <a:off x="369200" y="4281998"/>
            <a:ext cx="37683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Abuse of open redirects to enhance phishing campaigns, redirect users to malicious domains, and harvest credentials. Undermines user trust in the application.</a:t>
            </a:r>
            <a:endParaRPr sz="800" b="0" i="0" u="none" strike="noStrike" cap="none">
              <a:solidFill>
                <a:schemeClr val="dk1"/>
              </a:solidFill>
              <a:latin typeface="Calibri"/>
              <a:ea typeface="Calibri"/>
              <a:cs typeface="Calibri"/>
              <a:sym typeface="Calibri"/>
            </a:endParaRPr>
          </a:p>
        </p:txBody>
      </p:sp>
      <p:sp>
        <p:nvSpPr>
          <p:cNvPr id="184" name="Google Shape;184;p5"/>
          <p:cNvSpPr/>
          <p:nvPr/>
        </p:nvSpPr>
        <p:spPr>
          <a:xfrm>
            <a:off x="369200" y="4682513"/>
            <a:ext cx="3768300" cy="244732"/>
          </a:xfrm>
          <a:prstGeom prst="rect">
            <a:avLst/>
          </a:prstGeom>
          <a:noFill/>
          <a:ln>
            <a:noFill/>
          </a:ln>
        </p:spPr>
        <p:txBody>
          <a:bodyPr spcFirstLastPara="1" wrap="square" lIns="0" tIns="85075" rIns="0" bIns="0" anchor="t" anchorCtr="0">
            <a:spAutoFit/>
          </a:bodyPr>
          <a:lstStyle/>
          <a:p>
            <a:pPr marL="0" marR="0" lvl="0" indent="0" algn="l" rtl="0">
              <a:lnSpc>
                <a:spcPct val="128824"/>
              </a:lnSpc>
              <a:spcBef>
                <a:spcPts val="0"/>
              </a:spcBef>
              <a:spcAft>
                <a:spcPts val="0"/>
              </a:spcAft>
              <a:buClr>
                <a:srgbClr val="00D4FF"/>
              </a:buClr>
              <a:buSzPts val="621"/>
              <a:buFont typeface="Calibri"/>
              <a:buNone/>
            </a:pPr>
            <a:r>
              <a:rPr lang="en-US" sz="800" b="1" i="0" u="none" strike="noStrike" cap="none" dirty="0">
                <a:solidFill>
                  <a:srgbClr val="00D4FF"/>
                </a:solidFill>
                <a:latin typeface="Calibri"/>
                <a:ea typeface="Calibri"/>
                <a:cs typeface="Calibri"/>
                <a:sym typeface="Calibri"/>
              </a:rPr>
              <a:t>CVSS: 3.4 | Affected: Open Redirects</a:t>
            </a:r>
            <a:endParaRPr sz="800" b="1" i="0" u="none" strike="noStrike" cap="none" dirty="0">
              <a:solidFill>
                <a:schemeClr val="dk1"/>
              </a:solidFill>
              <a:latin typeface="Calibri"/>
              <a:ea typeface="Calibri"/>
              <a:cs typeface="Calibri"/>
              <a:sym typeface="Calibri"/>
            </a:endParaRPr>
          </a:p>
        </p:txBody>
      </p:sp>
      <p:sp>
        <p:nvSpPr>
          <p:cNvPr id="185" name="Google Shape;185;p5"/>
          <p:cNvSpPr/>
          <p:nvPr/>
        </p:nvSpPr>
        <p:spPr>
          <a:xfrm>
            <a:off x="4458997" y="3979799"/>
            <a:ext cx="4054200" cy="1069200"/>
          </a:xfrm>
          <a:prstGeom prst="rect">
            <a:avLst/>
          </a:prstGeom>
          <a:solidFill>
            <a:srgbClr val="FF99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4458997" y="3979799"/>
            <a:ext cx="28500" cy="10692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4601872" y="4059797"/>
            <a:ext cx="3768300" cy="167418"/>
          </a:xfrm>
          <a:prstGeom prst="rect">
            <a:avLst/>
          </a:prstGeom>
          <a:noFill/>
          <a:ln>
            <a:noFill/>
          </a:ln>
        </p:spPr>
        <p:txBody>
          <a:bodyPr spcFirstLastPara="1" wrap="square" lIns="0" tIns="0" rIns="0" bIns="0" anchor="t" anchorCtr="0">
            <a:spAutoFit/>
          </a:bodyPr>
          <a:lstStyle/>
          <a:p>
            <a:pPr marL="0" marR="0" lvl="0" indent="0" algn="l" rtl="0">
              <a:lnSpc>
                <a:spcPct val="136239"/>
              </a:lnSpc>
              <a:spcBef>
                <a:spcPts val="0"/>
              </a:spcBef>
              <a:spcAft>
                <a:spcPts val="0"/>
              </a:spcAft>
              <a:buClr>
                <a:srgbClr val="FF9933"/>
              </a:buClr>
              <a:buSzPts val="734"/>
              <a:buFont typeface="Calibri"/>
              <a:buNone/>
            </a:pPr>
            <a:r>
              <a:rPr lang="en-US" sz="800" b="1" i="0" u="none" strike="noStrike" cap="none">
                <a:solidFill>
                  <a:srgbClr val="FF9933"/>
                </a:solidFill>
                <a:latin typeface="Calibri"/>
                <a:ea typeface="Calibri"/>
                <a:cs typeface="Calibri"/>
                <a:sym typeface="Calibri"/>
              </a:rPr>
              <a:t>Lateral Movement &amp; Persistence</a:t>
            </a:r>
            <a:endParaRPr sz="800" b="1" i="0" u="none" strike="noStrike" cap="none">
              <a:solidFill>
                <a:schemeClr val="dk1"/>
              </a:solidFill>
              <a:latin typeface="Calibri"/>
              <a:ea typeface="Calibri"/>
              <a:cs typeface="Calibri"/>
              <a:sym typeface="Calibri"/>
            </a:endParaRPr>
          </a:p>
        </p:txBody>
      </p:sp>
      <p:sp>
        <p:nvSpPr>
          <p:cNvPr id="188" name="Google Shape;188;p5"/>
          <p:cNvSpPr/>
          <p:nvPr/>
        </p:nvSpPr>
        <p:spPr>
          <a:xfrm>
            <a:off x="4601872" y="4251518"/>
            <a:ext cx="3768300" cy="36933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Potential for attackers to establish persistent backdoors, move laterally within internal networks, and maintain long-term access for ongoing data theft and system manipulation.</a:t>
            </a:r>
            <a:endParaRPr sz="800" b="0" i="0" u="none" strike="noStrike" cap="none">
              <a:solidFill>
                <a:schemeClr val="dk1"/>
              </a:solidFill>
              <a:latin typeface="Calibri"/>
              <a:ea typeface="Calibri"/>
              <a:cs typeface="Calibri"/>
              <a:sym typeface="Calibri"/>
            </a:endParaRPr>
          </a:p>
        </p:txBody>
      </p:sp>
      <p:sp>
        <p:nvSpPr>
          <p:cNvPr id="189" name="Google Shape;189;p5"/>
          <p:cNvSpPr/>
          <p:nvPr/>
        </p:nvSpPr>
        <p:spPr>
          <a:xfrm>
            <a:off x="4601872" y="4676080"/>
            <a:ext cx="3768300" cy="244732"/>
          </a:xfrm>
          <a:prstGeom prst="rect">
            <a:avLst/>
          </a:prstGeom>
          <a:noFill/>
          <a:ln>
            <a:noFill/>
          </a:ln>
        </p:spPr>
        <p:txBody>
          <a:bodyPr spcFirstLastPara="1" wrap="square" lIns="0" tIns="85075" rIns="0" bIns="0" anchor="t" anchorCtr="0">
            <a:spAutoFit/>
          </a:bodyPr>
          <a:lstStyle/>
          <a:p>
            <a:pPr marL="0" marR="0" lvl="0" indent="0" algn="l" rtl="0">
              <a:lnSpc>
                <a:spcPct val="128824"/>
              </a:lnSpc>
              <a:spcBef>
                <a:spcPts val="0"/>
              </a:spcBef>
              <a:spcAft>
                <a:spcPts val="0"/>
              </a:spcAft>
              <a:buClr>
                <a:srgbClr val="00D4FF"/>
              </a:buClr>
              <a:buSzPts val="621"/>
              <a:buFont typeface="Calibri"/>
              <a:buNone/>
            </a:pPr>
            <a:r>
              <a:rPr lang="en-US" sz="800" b="1" i="0" u="none" strike="noStrike" cap="none" dirty="0">
                <a:solidFill>
                  <a:srgbClr val="00D4FF"/>
                </a:solidFill>
                <a:latin typeface="Calibri"/>
                <a:ea typeface="Calibri"/>
                <a:cs typeface="Calibri"/>
                <a:sym typeface="Calibri"/>
              </a:rPr>
              <a:t>CVSS: 9.8 | Affected: RCE</a:t>
            </a:r>
            <a:endParaRPr sz="800" b="1" i="0" u="none" strike="noStrike" cap="none" dirty="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6" descr="preencoded.png"/>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96" name="Google Shape;196;p6"/>
          <p:cNvSpPr/>
          <p:nvPr/>
        </p:nvSpPr>
        <p:spPr>
          <a:xfrm>
            <a:off x="357188" y="250031"/>
            <a:ext cx="8429625" cy="35183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6"/>
          <p:cNvSpPr/>
          <p:nvPr/>
        </p:nvSpPr>
        <p:spPr>
          <a:xfrm>
            <a:off x="357188" y="587573"/>
            <a:ext cx="8429625" cy="14288"/>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6"/>
          <p:cNvSpPr/>
          <p:nvPr/>
        </p:nvSpPr>
        <p:spPr>
          <a:xfrm>
            <a:off x="357188" y="260747"/>
            <a:ext cx="661188" cy="230386"/>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6"/>
          <p:cNvSpPr/>
          <p:nvPr/>
        </p:nvSpPr>
        <p:spPr>
          <a:xfrm>
            <a:off x="357188" y="230267"/>
            <a:ext cx="661188" cy="306065"/>
          </a:xfrm>
          <a:prstGeom prst="rect">
            <a:avLst/>
          </a:prstGeom>
          <a:noFill/>
          <a:ln>
            <a:noFill/>
          </a:ln>
        </p:spPr>
        <p:txBody>
          <a:bodyPr spcFirstLastPara="1" wrap="square" lIns="127500" tIns="68050" rIns="1275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CRITICAL</a:t>
            </a:r>
            <a:endParaRPr sz="800" b="0" i="0" u="none" strike="noStrike" cap="none" dirty="0">
              <a:solidFill>
                <a:schemeClr val="dk1"/>
              </a:solidFill>
              <a:latin typeface="Calibri"/>
              <a:ea typeface="Calibri"/>
              <a:cs typeface="Calibri"/>
              <a:sym typeface="Calibri"/>
            </a:endParaRPr>
          </a:p>
        </p:txBody>
      </p:sp>
      <p:sp>
        <p:nvSpPr>
          <p:cNvPr id="200" name="Google Shape;200;p6"/>
          <p:cNvSpPr/>
          <p:nvPr/>
        </p:nvSpPr>
        <p:spPr>
          <a:xfrm>
            <a:off x="1125531" y="219551"/>
            <a:ext cx="7661281" cy="299441"/>
          </a:xfrm>
          <a:prstGeom prst="rect">
            <a:avLst/>
          </a:prstGeom>
          <a:noFill/>
          <a:ln>
            <a:noFill/>
          </a:ln>
        </p:spPr>
        <p:txBody>
          <a:bodyPr spcFirstLastPara="1" wrap="square" lIns="0" tIns="0" rIns="0" bIns="0" anchor="t" anchorCtr="0">
            <a:spAutoFit/>
          </a:bodyPr>
          <a:lstStyle/>
          <a:p>
            <a:pPr marL="0" marR="0" lvl="0" indent="0" algn="l" rtl="0">
              <a:lnSpc>
                <a:spcPct val="138996"/>
              </a:lnSpc>
              <a:spcBef>
                <a:spcPts val="0"/>
              </a:spcBef>
              <a:spcAft>
                <a:spcPts val="0"/>
              </a:spcAft>
              <a:buClr>
                <a:srgbClr val="FF3333"/>
              </a:buClr>
              <a:buSzPts val="1295"/>
              <a:buFont typeface="Calibri"/>
              <a:buNone/>
            </a:pPr>
            <a:r>
              <a:rPr lang="en-US" b="1" i="0" u="none" strike="noStrike" cap="none" dirty="0">
                <a:solidFill>
                  <a:srgbClr val="FF3333"/>
                </a:solidFill>
                <a:latin typeface="Calibri"/>
                <a:ea typeface="Calibri"/>
                <a:cs typeface="Calibri"/>
                <a:sym typeface="Calibri"/>
              </a:rPr>
              <a:t>Remote Code Execution via Admin Upload</a:t>
            </a:r>
            <a:endParaRPr b="0" i="0" u="none" strike="noStrike" cap="none" dirty="0">
              <a:solidFill>
                <a:schemeClr val="dk1"/>
              </a:solidFill>
              <a:latin typeface="Calibri"/>
              <a:ea typeface="Calibri"/>
              <a:cs typeface="Calibri"/>
              <a:sym typeface="Calibri"/>
            </a:endParaRPr>
          </a:p>
        </p:txBody>
      </p:sp>
      <p:sp>
        <p:nvSpPr>
          <p:cNvPr id="201" name="Google Shape;201;p6"/>
          <p:cNvSpPr/>
          <p:nvPr/>
        </p:nvSpPr>
        <p:spPr>
          <a:xfrm>
            <a:off x="357188" y="730448"/>
            <a:ext cx="4107656" cy="969764"/>
          </a:xfrm>
          <a:prstGeom prst="rect">
            <a:avLst/>
          </a:prstGeom>
          <a:solidFill>
            <a:srgbClr val="FF3333">
              <a:alpha val="9803"/>
            </a:srgbClr>
          </a:solidFill>
          <a:ln w="18275" cap="flat" cmpd="sng">
            <a:solidFill>
              <a:srgbClr val="FF33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6"/>
          <p:cNvSpPr/>
          <p:nvPr/>
        </p:nvSpPr>
        <p:spPr>
          <a:xfrm>
            <a:off x="485775" y="859036"/>
            <a:ext cx="3850481" cy="161263"/>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FF3333"/>
              </a:buClr>
              <a:buSzPts val="534"/>
              <a:buFont typeface="Calibri"/>
              <a:buNone/>
            </a:pPr>
            <a:r>
              <a:rPr lang="en-US" sz="800" b="1" i="0" u="none" strike="noStrike" cap="none" dirty="0">
                <a:solidFill>
                  <a:srgbClr val="FF3333"/>
                </a:solidFill>
                <a:latin typeface="Calibri"/>
                <a:ea typeface="Calibri"/>
                <a:cs typeface="Calibri"/>
                <a:sym typeface="Calibri"/>
              </a:rPr>
              <a:t>CVSS v3.1 Score</a:t>
            </a:r>
            <a:endParaRPr sz="800" b="0" i="0" u="none" strike="noStrike" cap="none" dirty="0">
              <a:solidFill>
                <a:schemeClr val="dk1"/>
              </a:solidFill>
              <a:latin typeface="Calibri"/>
              <a:ea typeface="Calibri"/>
              <a:cs typeface="Calibri"/>
              <a:sym typeface="Calibri"/>
            </a:endParaRPr>
          </a:p>
        </p:txBody>
      </p:sp>
      <p:sp>
        <p:nvSpPr>
          <p:cNvPr id="203" name="Google Shape;203;p6"/>
          <p:cNvSpPr/>
          <p:nvPr/>
        </p:nvSpPr>
        <p:spPr>
          <a:xfrm>
            <a:off x="485775" y="1009055"/>
            <a:ext cx="3850481" cy="412421"/>
          </a:xfrm>
          <a:prstGeom prst="rect">
            <a:avLst/>
          </a:prstGeom>
          <a:noFill/>
          <a:ln>
            <a:noFill/>
          </a:ln>
        </p:spPr>
        <p:txBody>
          <a:bodyPr spcFirstLastPara="1" wrap="square" lIns="0" tIns="0" rIns="0" bIns="0" anchor="t" anchorCtr="0">
            <a:spAutoFit/>
          </a:bodyPr>
          <a:lstStyle/>
          <a:p>
            <a:pPr marL="0" marR="0" lvl="0" indent="0" algn="l" rtl="0">
              <a:lnSpc>
                <a:spcPct val="133928"/>
              </a:lnSpc>
              <a:spcBef>
                <a:spcPts val="0"/>
              </a:spcBef>
              <a:spcAft>
                <a:spcPts val="0"/>
              </a:spcAft>
              <a:buClr>
                <a:srgbClr val="FF3333"/>
              </a:buClr>
              <a:buSzPts val="2016"/>
              <a:buFont typeface="Calibri"/>
              <a:buNone/>
            </a:pPr>
            <a:r>
              <a:rPr lang="en-US" sz="2000" b="1" i="0" u="none" strike="noStrike" cap="none" dirty="0">
                <a:solidFill>
                  <a:srgbClr val="FF3333"/>
                </a:solidFill>
                <a:latin typeface="Calibri"/>
                <a:ea typeface="Calibri"/>
                <a:cs typeface="Calibri"/>
                <a:sym typeface="Calibri"/>
              </a:rPr>
              <a:t>9.8</a:t>
            </a:r>
            <a:endParaRPr sz="2000" b="0" i="0" u="none" strike="noStrike" cap="none" dirty="0">
              <a:solidFill>
                <a:schemeClr val="dk1"/>
              </a:solidFill>
              <a:latin typeface="Calibri"/>
              <a:ea typeface="Calibri"/>
              <a:cs typeface="Calibri"/>
              <a:sym typeface="Calibri"/>
            </a:endParaRPr>
          </a:p>
        </p:txBody>
      </p:sp>
      <p:sp>
        <p:nvSpPr>
          <p:cNvPr id="204" name="Google Shape;204;p6"/>
          <p:cNvSpPr/>
          <p:nvPr/>
        </p:nvSpPr>
        <p:spPr>
          <a:xfrm>
            <a:off x="485775" y="1426964"/>
            <a:ext cx="3850481" cy="158826"/>
          </a:xfrm>
          <a:prstGeom prst="rect">
            <a:avLst/>
          </a:prstGeom>
          <a:noFill/>
          <a:ln>
            <a:noFill/>
          </a:ln>
        </p:spPr>
        <p:txBody>
          <a:bodyPr spcFirstLastPara="1" wrap="square" lIns="0" tIns="0" rIns="0" bIns="0" anchor="t" anchorCtr="0">
            <a:spAutoFit/>
          </a:bodyPr>
          <a:lstStyle/>
          <a:p>
            <a:pPr marL="0" marR="0" lvl="0" indent="0" algn="l" rtl="0">
              <a:lnSpc>
                <a:spcPct val="128824"/>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CRITICAL - Immediate Remediation Required</a:t>
            </a:r>
            <a:endParaRPr sz="800" b="0" i="0" u="none" strike="noStrike" cap="none" dirty="0">
              <a:solidFill>
                <a:schemeClr val="dk1"/>
              </a:solidFill>
              <a:latin typeface="Calibri"/>
              <a:ea typeface="Calibri"/>
              <a:cs typeface="Calibri"/>
              <a:sym typeface="Calibri"/>
            </a:endParaRPr>
          </a:p>
        </p:txBody>
      </p:sp>
      <p:sp>
        <p:nvSpPr>
          <p:cNvPr id="205" name="Google Shape;205;p6"/>
          <p:cNvSpPr/>
          <p:nvPr/>
        </p:nvSpPr>
        <p:spPr>
          <a:xfrm>
            <a:off x="357188" y="1778794"/>
            <a:ext cx="4107656" cy="220184"/>
          </a:xfrm>
          <a:prstGeom prst="rect">
            <a:avLst/>
          </a:prstGeom>
          <a:noFill/>
          <a:ln>
            <a:noFill/>
          </a:ln>
        </p:spPr>
        <p:txBody>
          <a:bodyPr spcFirstLastPara="1" wrap="square" lIns="0" tIns="0" rIns="0" bIns="5105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dirty="0">
                <a:solidFill>
                  <a:srgbClr val="00D4FF"/>
                </a:solidFill>
                <a:latin typeface="Calibri"/>
                <a:ea typeface="Calibri"/>
                <a:cs typeface="Calibri"/>
                <a:sym typeface="Calibri"/>
              </a:rPr>
              <a:t>Description</a:t>
            </a:r>
            <a:endParaRPr sz="800" b="0" i="0" u="none" strike="noStrike" cap="none" dirty="0">
              <a:solidFill>
                <a:schemeClr val="dk1"/>
              </a:solidFill>
              <a:latin typeface="Calibri"/>
              <a:ea typeface="Calibri"/>
              <a:cs typeface="Calibri"/>
              <a:sym typeface="Calibri"/>
            </a:endParaRPr>
          </a:p>
        </p:txBody>
      </p:sp>
      <p:sp>
        <p:nvSpPr>
          <p:cNvPr id="206" name="Google Shape;206;p6"/>
          <p:cNvSpPr/>
          <p:nvPr/>
        </p:nvSpPr>
        <p:spPr>
          <a:xfrm>
            <a:off x="357188" y="2002036"/>
            <a:ext cx="4107656"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An administrative interface hosted on port 8000 allowed authenticated users to upload files which were subsequently interpreted and executed by the web server. Access to the /admin panel was obtained using default credentials (</a:t>
            </a:r>
            <a:r>
              <a:rPr lang="en-US" sz="800" b="0" i="0" u="none" strike="noStrike" cap="none" dirty="0" err="1">
                <a:solidFill>
                  <a:srgbClr val="E0E0E0"/>
                </a:solidFill>
                <a:latin typeface="Calibri"/>
                <a:ea typeface="Calibri"/>
                <a:cs typeface="Calibri"/>
                <a:sym typeface="Calibri"/>
              </a:rPr>
              <a:t>admin:admin</a:t>
            </a:r>
            <a:r>
              <a:rPr lang="en-US" sz="800" b="0" i="0" u="none" strike="noStrike" cap="none" dirty="0">
                <a:solidFill>
                  <a:srgbClr val="E0E0E0"/>
                </a:solidFill>
                <a:latin typeface="Calibri"/>
                <a:ea typeface="Calibri"/>
                <a:cs typeface="Calibri"/>
                <a:sym typeface="Calibri"/>
              </a:rPr>
              <a:t>). A PHP web shell was uploaded and executed, providing an interactive remote shell on the host.</a:t>
            </a:r>
            <a:endParaRPr sz="800" b="0" i="0" u="none" strike="noStrike" cap="none" dirty="0">
              <a:solidFill>
                <a:schemeClr val="dk1"/>
              </a:solidFill>
              <a:latin typeface="Calibri"/>
              <a:ea typeface="Calibri"/>
              <a:cs typeface="Calibri"/>
              <a:sym typeface="Calibri"/>
            </a:endParaRPr>
          </a:p>
        </p:txBody>
      </p:sp>
      <p:sp>
        <p:nvSpPr>
          <p:cNvPr id="207" name="Google Shape;207;p6"/>
          <p:cNvSpPr/>
          <p:nvPr/>
        </p:nvSpPr>
        <p:spPr>
          <a:xfrm>
            <a:off x="357188" y="2623542"/>
            <a:ext cx="4107656" cy="220184"/>
          </a:xfrm>
          <a:prstGeom prst="rect">
            <a:avLst/>
          </a:prstGeom>
          <a:noFill/>
          <a:ln>
            <a:noFill/>
          </a:ln>
        </p:spPr>
        <p:txBody>
          <a:bodyPr spcFirstLastPara="1" wrap="square" lIns="0" tIns="0" rIns="0" bIns="5105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dirty="0">
                <a:solidFill>
                  <a:srgbClr val="00D4FF"/>
                </a:solidFill>
                <a:latin typeface="Calibri"/>
                <a:ea typeface="Calibri"/>
                <a:cs typeface="Calibri"/>
                <a:sym typeface="Calibri"/>
              </a:rPr>
              <a:t>Proof / Evidence</a:t>
            </a:r>
            <a:endParaRPr sz="800" b="0" i="0" u="none" strike="noStrike" cap="none" dirty="0">
              <a:solidFill>
                <a:schemeClr val="dk1"/>
              </a:solidFill>
              <a:latin typeface="Calibri"/>
              <a:ea typeface="Calibri"/>
              <a:cs typeface="Calibri"/>
              <a:sym typeface="Calibri"/>
            </a:endParaRPr>
          </a:p>
        </p:txBody>
      </p:sp>
      <p:sp>
        <p:nvSpPr>
          <p:cNvPr id="208" name="Google Shape;208;p6"/>
          <p:cNvSpPr/>
          <p:nvPr/>
        </p:nvSpPr>
        <p:spPr>
          <a:xfrm>
            <a:off x="357188" y="2811224"/>
            <a:ext cx="4107656" cy="198196"/>
          </a:xfrm>
          <a:prstGeom prst="rect">
            <a:avLst/>
          </a:prstGeom>
          <a:noFill/>
          <a:ln>
            <a:noFill/>
          </a:ln>
        </p:spPr>
        <p:txBody>
          <a:bodyPr spcFirstLastPara="1" wrap="square" lIns="127500" tIns="0" rIns="0" bIns="0" anchor="t" anchorCtr="0">
            <a:spAutoFit/>
          </a:bodyPr>
          <a:lstStyle/>
          <a:p>
            <a:pPr marL="0" marR="0" lvl="0" indent="0" algn="l" rtl="0">
              <a:lnSpc>
                <a:spcPct val="161030"/>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Logged in with default credentials (</a:t>
            </a:r>
            <a:r>
              <a:rPr lang="en-US" sz="800" b="0" i="0" u="none" strike="noStrike" cap="none" dirty="0" err="1">
                <a:solidFill>
                  <a:srgbClr val="E0E0E0"/>
                </a:solidFill>
                <a:latin typeface="Calibri"/>
                <a:ea typeface="Calibri"/>
                <a:cs typeface="Calibri"/>
                <a:sym typeface="Calibri"/>
              </a:rPr>
              <a:t>admin:admin</a:t>
            </a:r>
            <a:r>
              <a:rPr lang="en-US" sz="800" b="0" i="0" u="none" strike="noStrike" cap="none" dirty="0">
                <a:solidFill>
                  <a:srgbClr val="E0E0E0"/>
                </a:solidFill>
                <a:latin typeface="Calibri"/>
                <a:ea typeface="Calibri"/>
                <a:cs typeface="Calibri"/>
                <a:sym typeface="Calibri"/>
              </a:rPr>
              <a:t>)</a:t>
            </a:r>
            <a:endParaRPr sz="800" b="0" i="0" u="none" strike="noStrike" cap="none" dirty="0">
              <a:solidFill>
                <a:schemeClr val="dk1"/>
              </a:solidFill>
              <a:latin typeface="Calibri"/>
              <a:ea typeface="Calibri"/>
              <a:cs typeface="Calibri"/>
              <a:sym typeface="Calibri"/>
            </a:endParaRPr>
          </a:p>
        </p:txBody>
      </p:sp>
      <p:sp>
        <p:nvSpPr>
          <p:cNvPr id="209" name="Google Shape;209;p6"/>
          <p:cNvSpPr/>
          <p:nvPr/>
        </p:nvSpPr>
        <p:spPr>
          <a:xfrm>
            <a:off x="357188" y="2982674"/>
            <a:ext cx="4107656" cy="198196"/>
          </a:xfrm>
          <a:prstGeom prst="rect">
            <a:avLst/>
          </a:prstGeom>
          <a:noFill/>
          <a:ln>
            <a:noFill/>
          </a:ln>
        </p:spPr>
        <p:txBody>
          <a:bodyPr spcFirstLastPara="1" wrap="square" lIns="127500" tIns="0" rIns="0" bIns="0" anchor="t" anchorCtr="0">
            <a:spAutoFit/>
          </a:bodyPr>
          <a:lstStyle/>
          <a:p>
            <a:pPr marL="0" marR="0" lvl="0" indent="0" algn="l" rtl="0">
              <a:lnSpc>
                <a:spcPct val="161030"/>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Uploaded a PHP web shell via the admin upload feature</a:t>
            </a:r>
            <a:endParaRPr sz="800" b="0" i="0" u="none" strike="noStrike" cap="none" dirty="0">
              <a:solidFill>
                <a:schemeClr val="dk1"/>
              </a:solidFill>
              <a:latin typeface="Calibri"/>
              <a:ea typeface="Calibri"/>
              <a:cs typeface="Calibri"/>
              <a:sym typeface="Calibri"/>
            </a:endParaRPr>
          </a:p>
        </p:txBody>
      </p:sp>
      <p:sp>
        <p:nvSpPr>
          <p:cNvPr id="210" name="Google Shape;210;p6"/>
          <p:cNvSpPr/>
          <p:nvPr/>
        </p:nvSpPr>
        <p:spPr>
          <a:xfrm>
            <a:off x="357188" y="3154124"/>
            <a:ext cx="4107656" cy="198196"/>
          </a:xfrm>
          <a:prstGeom prst="rect">
            <a:avLst/>
          </a:prstGeom>
          <a:noFill/>
          <a:ln>
            <a:noFill/>
          </a:ln>
        </p:spPr>
        <p:txBody>
          <a:bodyPr spcFirstLastPara="1" wrap="square" lIns="127500" tIns="0" rIns="0" bIns="0" anchor="t" anchorCtr="0">
            <a:spAutoFit/>
          </a:bodyPr>
          <a:lstStyle/>
          <a:p>
            <a:pPr marL="0" marR="0" lvl="0" indent="0" algn="l" rtl="0">
              <a:lnSpc>
                <a:spcPct val="161030"/>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Executed the shell and received an interactive reverse shell via </a:t>
            </a:r>
            <a:r>
              <a:rPr lang="en-US" sz="800" b="0" i="0" u="none" strike="noStrike" cap="none" dirty="0" err="1">
                <a:solidFill>
                  <a:srgbClr val="E0E0E0"/>
                </a:solidFill>
                <a:latin typeface="Calibri"/>
                <a:ea typeface="Calibri"/>
                <a:cs typeface="Calibri"/>
                <a:sym typeface="Calibri"/>
              </a:rPr>
              <a:t>netcat</a:t>
            </a:r>
            <a:endParaRPr sz="800" b="0" i="0" u="none" strike="noStrike" cap="none" dirty="0">
              <a:solidFill>
                <a:schemeClr val="dk1"/>
              </a:solidFill>
              <a:latin typeface="Calibri"/>
              <a:ea typeface="Calibri"/>
              <a:cs typeface="Calibri"/>
              <a:sym typeface="Calibri"/>
            </a:endParaRPr>
          </a:p>
        </p:txBody>
      </p:sp>
      <p:sp>
        <p:nvSpPr>
          <p:cNvPr id="211" name="Google Shape;211;p6"/>
          <p:cNvSpPr/>
          <p:nvPr/>
        </p:nvSpPr>
        <p:spPr>
          <a:xfrm>
            <a:off x="357188" y="2846784"/>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212" name="Google Shape;212;p6"/>
          <p:cNvSpPr/>
          <p:nvPr/>
        </p:nvSpPr>
        <p:spPr>
          <a:xfrm>
            <a:off x="357188" y="3018234"/>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213" name="Google Shape;213;p6"/>
          <p:cNvSpPr/>
          <p:nvPr/>
        </p:nvSpPr>
        <p:spPr>
          <a:xfrm>
            <a:off x="357188" y="3189684"/>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214" name="Google Shape;214;p6"/>
          <p:cNvSpPr/>
          <p:nvPr/>
        </p:nvSpPr>
        <p:spPr>
          <a:xfrm>
            <a:off x="357188" y="3468291"/>
            <a:ext cx="4107656" cy="220184"/>
          </a:xfrm>
          <a:prstGeom prst="rect">
            <a:avLst/>
          </a:prstGeom>
          <a:noFill/>
          <a:ln>
            <a:noFill/>
          </a:ln>
        </p:spPr>
        <p:txBody>
          <a:bodyPr spcFirstLastPara="1" wrap="square" lIns="0" tIns="0" rIns="0" bIns="5105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dirty="0">
                <a:solidFill>
                  <a:srgbClr val="00D4FF"/>
                </a:solidFill>
                <a:latin typeface="Calibri"/>
                <a:ea typeface="Calibri"/>
                <a:cs typeface="Calibri"/>
                <a:sym typeface="Calibri"/>
              </a:rPr>
              <a:t>Impact</a:t>
            </a:r>
            <a:endParaRPr sz="800" b="0" i="0" u="none" strike="noStrike" cap="none" dirty="0">
              <a:solidFill>
                <a:schemeClr val="dk1"/>
              </a:solidFill>
              <a:latin typeface="Calibri"/>
              <a:ea typeface="Calibri"/>
              <a:cs typeface="Calibri"/>
              <a:sym typeface="Calibri"/>
            </a:endParaRPr>
          </a:p>
        </p:txBody>
      </p:sp>
      <p:sp>
        <p:nvSpPr>
          <p:cNvPr id="215" name="Google Shape;215;p6"/>
          <p:cNvSpPr/>
          <p:nvPr/>
        </p:nvSpPr>
        <p:spPr>
          <a:xfrm>
            <a:off x="357188" y="3650893"/>
            <a:ext cx="4107656" cy="198196"/>
          </a:xfrm>
          <a:prstGeom prst="rect">
            <a:avLst/>
          </a:prstGeom>
          <a:noFill/>
          <a:ln>
            <a:noFill/>
          </a:ln>
        </p:spPr>
        <p:txBody>
          <a:bodyPr spcFirstLastPara="1" wrap="square" lIns="127500" tIns="0" rIns="0" bIns="0" anchor="t" anchorCtr="0">
            <a:spAutoFit/>
          </a:bodyPr>
          <a:lstStyle/>
          <a:p>
            <a:pPr marL="0" marR="0" lvl="0" indent="0" algn="l" rtl="0">
              <a:lnSpc>
                <a:spcPct val="161030"/>
              </a:lnSpc>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Full server compromise and arbitrary command execution</a:t>
            </a:r>
            <a:endParaRPr sz="800" b="0" i="0" u="none" strike="noStrike" cap="none" dirty="0">
              <a:solidFill>
                <a:schemeClr val="dk1"/>
              </a:solidFill>
              <a:latin typeface="Calibri"/>
              <a:ea typeface="Calibri"/>
              <a:cs typeface="Calibri"/>
              <a:sym typeface="Calibri"/>
            </a:endParaRPr>
          </a:p>
        </p:txBody>
      </p:sp>
      <p:sp>
        <p:nvSpPr>
          <p:cNvPr id="216" name="Google Shape;216;p6"/>
          <p:cNvSpPr/>
          <p:nvPr/>
        </p:nvSpPr>
        <p:spPr>
          <a:xfrm>
            <a:off x="357188" y="3822343"/>
            <a:ext cx="4107656" cy="198196"/>
          </a:xfrm>
          <a:prstGeom prst="rect">
            <a:avLst/>
          </a:prstGeom>
          <a:noFill/>
          <a:ln>
            <a:noFill/>
          </a:ln>
        </p:spPr>
        <p:txBody>
          <a:bodyPr spcFirstLastPara="1" wrap="square" lIns="127500" tIns="0" rIns="0" bIns="0" anchor="t" anchorCtr="0">
            <a:spAutoFit/>
          </a:bodyPr>
          <a:lstStyle/>
          <a:p>
            <a:pPr marL="0" marR="0" lvl="0" indent="0" algn="l" rtl="0">
              <a:lnSpc>
                <a:spcPct val="161030"/>
              </a:lnSpc>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Complete access to application files, databases, and internal resources</a:t>
            </a:r>
            <a:endParaRPr sz="800" b="0" i="0" u="none" strike="noStrike" cap="none">
              <a:solidFill>
                <a:schemeClr val="dk1"/>
              </a:solidFill>
              <a:latin typeface="Calibri"/>
              <a:ea typeface="Calibri"/>
              <a:cs typeface="Calibri"/>
              <a:sym typeface="Calibri"/>
            </a:endParaRPr>
          </a:p>
        </p:txBody>
      </p:sp>
      <p:sp>
        <p:nvSpPr>
          <p:cNvPr id="217" name="Google Shape;217;p6"/>
          <p:cNvSpPr/>
          <p:nvPr/>
        </p:nvSpPr>
        <p:spPr>
          <a:xfrm>
            <a:off x="357188" y="3993793"/>
            <a:ext cx="4107656" cy="198196"/>
          </a:xfrm>
          <a:prstGeom prst="rect">
            <a:avLst/>
          </a:prstGeom>
          <a:noFill/>
          <a:ln>
            <a:noFill/>
          </a:ln>
        </p:spPr>
        <p:txBody>
          <a:bodyPr spcFirstLastPara="1" wrap="square" lIns="127500" tIns="0" rIns="0" bIns="0" anchor="t" anchorCtr="0">
            <a:spAutoFit/>
          </a:bodyPr>
          <a:lstStyle/>
          <a:p>
            <a:pPr marL="0" marR="0" lvl="0" indent="0" algn="l" rtl="0">
              <a:lnSpc>
                <a:spcPct val="161030"/>
              </a:lnSpc>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Potential for lateral movement, data exfiltration, and persistent backdoors</a:t>
            </a:r>
            <a:endParaRPr sz="800" b="0" i="0" u="none" strike="noStrike" cap="none">
              <a:solidFill>
                <a:schemeClr val="dk1"/>
              </a:solidFill>
              <a:latin typeface="Calibri"/>
              <a:ea typeface="Calibri"/>
              <a:cs typeface="Calibri"/>
              <a:sym typeface="Calibri"/>
            </a:endParaRPr>
          </a:p>
        </p:txBody>
      </p:sp>
      <p:sp>
        <p:nvSpPr>
          <p:cNvPr id="218" name="Google Shape;218;p6"/>
          <p:cNvSpPr/>
          <p:nvPr/>
        </p:nvSpPr>
        <p:spPr>
          <a:xfrm>
            <a:off x="357188" y="4414957"/>
            <a:ext cx="4107656" cy="257175"/>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219;p6"/>
          <p:cNvSpPr/>
          <p:nvPr/>
        </p:nvSpPr>
        <p:spPr>
          <a:xfrm>
            <a:off x="357188" y="4384477"/>
            <a:ext cx="14288" cy="257175"/>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6"/>
          <p:cNvSpPr/>
          <p:nvPr/>
        </p:nvSpPr>
        <p:spPr>
          <a:xfrm>
            <a:off x="357188" y="4384477"/>
            <a:ext cx="4107656" cy="323263"/>
          </a:xfrm>
          <a:prstGeom prst="rect">
            <a:avLst/>
          </a:prstGeom>
          <a:noFill/>
          <a:ln>
            <a:noFill/>
          </a:ln>
        </p:spPr>
        <p:txBody>
          <a:bodyPr spcFirstLastPara="1" wrap="square" lIns="85075" tIns="85075" rIns="85075" bIns="85075" anchor="t" anchorCtr="0">
            <a:spAutoFit/>
          </a:bodyPr>
          <a:lstStyle/>
          <a:p>
            <a:pPr marL="0" marR="0" lvl="0" indent="0" algn="ctr" rtl="0">
              <a:lnSpc>
                <a:spcPct val="123239"/>
              </a:lnSpc>
              <a:spcBef>
                <a:spcPts val="0"/>
              </a:spcBef>
              <a:spcAft>
                <a:spcPts val="0"/>
              </a:spcAft>
              <a:buClr>
                <a:srgbClr val="E0E0E0"/>
              </a:buClr>
              <a:buSzPts val="568"/>
              <a:buFont typeface="Calibri"/>
              <a:buNone/>
            </a:pPr>
            <a:r>
              <a:rPr lang="en-US" sz="800" b="0" i="1" u="none" strike="noStrike" cap="none" dirty="0">
                <a:solidFill>
                  <a:srgbClr val="E0E0E0"/>
                </a:solidFill>
                <a:latin typeface="Calibri"/>
                <a:ea typeface="Calibri"/>
                <a:cs typeface="Calibri"/>
                <a:sym typeface="Calibri"/>
              </a:rPr>
              <a:t>⚠ Additional instances of this vulnerability were found during the assessment.</a:t>
            </a:r>
            <a:endParaRPr sz="800" b="0" i="0" u="none" strike="noStrike" cap="none" dirty="0">
              <a:solidFill>
                <a:schemeClr val="dk1"/>
              </a:solidFill>
              <a:latin typeface="Calibri"/>
              <a:ea typeface="Calibri"/>
              <a:cs typeface="Calibri"/>
              <a:sym typeface="Calibri"/>
            </a:endParaRPr>
          </a:p>
        </p:txBody>
      </p:sp>
      <p:sp>
        <p:nvSpPr>
          <p:cNvPr id="221" name="Google Shape;221;p6"/>
          <p:cNvSpPr/>
          <p:nvPr/>
        </p:nvSpPr>
        <p:spPr>
          <a:xfrm>
            <a:off x="357188" y="3691533"/>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222" name="Google Shape;222;p6"/>
          <p:cNvSpPr/>
          <p:nvPr/>
        </p:nvSpPr>
        <p:spPr>
          <a:xfrm>
            <a:off x="357188" y="3862983"/>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223" name="Google Shape;223;p6"/>
          <p:cNvSpPr/>
          <p:nvPr/>
        </p:nvSpPr>
        <p:spPr>
          <a:xfrm>
            <a:off x="357188" y="4034433"/>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FF3333"/>
              </a:buClr>
              <a:buSzPts val="584"/>
              <a:buFont typeface="Calibri"/>
              <a:buNone/>
            </a:pPr>
            <a:r>
              <a:rPr lang="en-US" sz="584" b="1" i="0" u="none" strike="noStrike" cap="none">
                <a:solidFill>
                  <a:srgbClr val="FF3333"/>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224" name="Google Shape;224;p6"/>
          <p:cNvSpPr/>
          <p:nvPr/>
        </p:nvSpPr>
        <p:spPr>
          <a:xfrm>
            <a:off x="4679156" y="730448"/>
            <a:ext cx="4107656" cy="4163020"/>
          </a:xfrm>
          <a:prstGeom prst="rect">
            <a:avLst/>
          </a:prstGeom>
          <a:solidFill>
            <a:srgbClr val="FF3333">
              <a:alpha val="4705"/>
            </a:srgbClr>
          </a:solidFill>
          <a:ln w="18275" cap="flat" cmpd="sng">
            <a:solidFill>
              <a:srgbClr val="FF3333"/>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6"/>
          <p:cNvSpPr/>
          <p:nvPr/>
        </p:nvSpPr>
        <p:spPr>
          <a:xfrm>
            <a:off x="6013670" y="2767505"/>
            <a:ext cx="1438601" cy="330008"/>
          </a:xfrm>
          <a:prstGeom prst="rect">
            <a:avLst/>
          </a:prstGeom>
          <a:noFill/>
          <a:ln>
            <a:noFill/>
          </a:ln>
        </p:spPr>
        <p:txBody>
          <a:bodyPr spcFirstLastPara="1" wrap="square" lIns="0" tIns="0" rIns="0" bIns="0" anchor="t" anchorCtr="0">
            <a:spAutoFit/>
          </a:bodyPr>
          <a:lstStyle/>
          <a:p>
            <a:pPr marL="0" marR="0" lvl="0" indent="0" algn="ctr" rtl="0">
              <a:lnSpc>
                <a:spcPct val="158450"/>
              </a:lnSpc>
              <a:spcBef>
                <a:spcPts val="0"/>
              </a:spcBef>
              <a:spcAft>
                <a:spcPts val="0"/>
              </a:spcAft>
              <a:buClr>
                <a:srgbClr val="E0E0E0"/>
              </a:buClr>
              <a:buSzPts val="568"/>
              <a:buFont typeface="Calibri"/>
              <a:buNone/>
            </a:pPr>
            <a:r>
              <a:rPr lang="en-US" sz="568" b="0" i="0" u="none" strike="noStrike" cap="none">
                <a:solidFill>
                  <a:srgbClr val="E0E0E0"/>
                </a:solidFill>
                <a:latin typeface="Calibri"/>
                <a:ea typeface="Calibri"/>
                <a:cs typeface="Calibri"/>
                <a:sym typeface="Calibri"/>
              </a:rPr>
              <a:t>Burp Suite / Browser PoC showing:</a:t>
            </a:r>
            <a:br>
              <a:rPr lang="en-US" sz="568" b="0" i="0" u="none" strike="noStrike" cap="none">
                <a:solidFill>
                  <a:srgbClr val="E0E0E0"/>
                </a:solidFill>
                <a:latin typeface="Calibri"/>
                <a:ea typeface="Calibri"/>
                <a:cs typeface="Calibri"/>
                <a:sym typeface="Calibri"/>
              </a:rPr>
            </a:br>
            <a:r>
              <a:rPr lang="en-US" sz="568" b="0" i="0" u="none" strike="noStrike" cap="none">
                <a:solidFill>
                  <a:srgbClr val="E0E0E0"/>
                </a:solidFill>
                <a:latin typeface="Calibri"/>
                <a:ea typeface="Calibri"/>
                <a:cs typeface="Calibri"/>
                <a:sym typeface="Calibri"/>
              </a:rPr>
              <a:t> Admin login with default credentials</a:t>
            </a:r>
            <a:br>
              <a:rPr lang="en-US" sz="568" b="0" i="0" u="none" strike="noStrike" cap="none">
                <a:solidFill>
                  <a:srgbClr val="E0E0E0"/>
                </a:solidFill>
                <a:latin typeface="Calibri"/>
                <a:ea typeface="Calibri"/>
                <a:cs typeface="Calibri"/>
                <a:sym typeface="Calibri"/>
              </a:rPr>
            </a:br>
            <a:r>
              <a:rPr lang="en-US" sz="568" b="0" i="0" u="none" strike="noStrike" cap="none">
                <a:solidFill>
                  <a:srgbClr val="E0E0E0"/>
                </a:solidFill>
                <a:latin typeface="Calibri"/>
                <a:ea typeface="Calibri"/>
                <a:cs typeface="Calibri"/>
                <a:sym typeface="Calibri"/>
              </a:rPr>
              <a:t> Web shell upload and execution</a:t>
            </a:r>
            <a:endParaRPr sz="568" b="0" i="0" u="none" strike="noStrike" cap="none">
              <a:solidFill>
                <a:schemeClr val="dk1"/>
              </a:solidFill>
              <a:latin typeface="Calibri"/>
              <a:ea typeface="Calibri"/>
              <a:cs typeface="Calibri"/>
              <a:sym typeface="Calibri"/>
            </a:endParaRPr>
          </a:p>
        </p:txBody>
      </p:sp>
      <p:pic>
        <p:nvPicPr>
          <p:cNvPr id="226" name="Google Shape;226;p6"/>
          <p:cNvPicPr preferRelativeResize="0"/>
          <p:nvPr/>
        </p:nvPicPr>
        <p:blipFill>
          <a:blip r:embed="rId4"/>
          <a:srcRect/>
          <a:stretch/>
        </p:blipFill>
        <p:spPr>
          <a:xfrm>
            <a:off x="4807737" y="809019"/>
            <a:ext cx="3850474" cy="1751312"/>
          </a:xfrm>
          <a:prstGeom prst="rect">
            <a:avLst/>
          </a:prstGeom>
          <a:noFill/>
          <a:ln>
            <a:noFill/>
          </a:ln>
        </p:spPr>
      </p:pic>
      <p:pic>
        <p:nvPicPr>
          <p:cNvPr id="227" name="Google Shape;227;p6"/>
          <p:cNvPicPr preferRelativeResize="0"/>
          <p:nvPr/>
        </p:nvPicPr>
        <p:blipFill>
          <a:blip r:embed="rId5"/>
          <a:srcRect/>
          <a:stretch/>
        </p:blipFill>
        <p:spPr>
          <a:xfrm>
            <a:off x="4808163" y="2769212"/>
            <a:ext cx="3849623" cy="1752200"/>
          </a:xfrm>
          <a:prstGeom prst="rect">
            <a:avLst/>
          </a:prstGeom>
          <a:solidFill>
            <a:srgbClr val="FF3333">
              <a:alpha val="4710"/>
            </a:srgbClr>
          </a:solid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233" name="Google Shape;233;p7" descr="preencoded.png"/>
          <p:cNvPicPr preferRelativeResize="0"/>
          <p:nvPr/>
        </p:nvPicPr>
        <p:blipFill rotWithShape="1">
          <a:blip r:embed="rId3">
            <a:alphaModFix/>
          </a:blip>
          <a:srcRect/>
          <a:stretch/>
        </p:blipFill>
        <p:spPr>
          <a:xfrm>
            <a:off x="0" y="-198487"/>
            <a:ext cx="9143998" cy="5888572"/>
          </a:xfrm>
          <a:prstGeom prst="rect">
            <a:avLst/>
          </a:prstGeom>
          <a:noFill/>
          <a:ln>
            <a:noFill/>
          </a:ln>
        </p:spPr>
      </p:pic>
      <p:sp>
        <p:nvSpPr>
          <p:cNvPr id="234" name="Google Shape;234;p7"/>
          <p:cNvSpPr/>
          <p:nvPr/>
        </p:nvSpPr>
        <p:spPr>
          <a:xfrm>
            <a:off x="321475" y="214323"/>
            <a:ext cx="8501100" cy="2847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321475" y="487097"/>
            <a:ext cx="8501100" cy="120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321475" y="223365"/>
            <a:ext cx="661200" cy="1944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321475" y="172565"/>
            <a:ext cx="661200" cy="306065"/>
          </a:xfrm>
          <a:prstGeom prst="rect">
            <a:avLst/>
          </a:prstGeom>
          <a:noFill/>
          <a:ln>
            <a:noFill/>
          </a:ln>
        </p:spPr>
        <p:txBody>
          <a:bodyPr spcFirstLastPara="1" wrap="square" lIns="127500" tIns="68050" rIns="1275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CRITICAL</a:t>
            </a:r>
            <a:endParaRPr sz="800" b="0" i="0" u="none" strike="noStrike" cap="none" dirty="0">
              <a:solidFill>
                <a:schemeClr val="dk1"/>
              </a:solidFill>
              <a:latin typeface="Calibri"/>
              <a:ea typeface="Calibri"/>
              <a:cs typeface="Calibri"/>
              <a:sym typeface="Calibri"/>
            </a:endParaRPr>
          </a:p>
        </p:txBody>
      </p:sp>
      <p:sp>
        <p:nvSpPr>
          <p:cNvPr id="238" name="Google Shape;238;p7"/>
          <p:cNvSpPr/>
          <p:nvPr/>
        </p:nvSpPr>
        <p:spPr>
          <a:xfrm>
            <a:off x="1089769" y="145473"/>
            <a:ext cx="7732800" cy="299441"/>
          </a:xfrm>
          <a:prstGeom prst="rect">
            <a:avLst/>
          </a:prstGeom>
          <a:noFill/>
          <a:ln>
            <a:noFill/>
          </a:ln>
        </p:spPr>
        <p:txBody>
          <a:bodyPr spcFirstLastPara="1" wrap="square" lIns="0" tIns="0" rIns="0" bIns="0" anchor="t" anchorCtr="0">
            <a:spAutoFit/>
          </a:bodyPr>
          <a:lstStyle/>
          <a:p>
            <a:pPr marL="0" marR="0" lvl="0" indent="0" algn="l" rtl="0">
              <a:lnSpc>
                <a:spcPct val="138996"/>
              </a:lnSpc>
              <a:spcBef>
                <a:spcPts val="0"/>
              </a:spcBef>
              <a:spcAft>
                <a:spcPts val="0"/>
              </a:spcAft>
              <a:buClr>
                <a:srgbClr val="FF3333"/>
              </a:buClr>
              <a:buSzPts val="1295"/>
              <a:buFont typeface="Calibri"/>
              <a:buNone/>
            </a:pPr>
            <a:r>
              <a:rPr lang="en-US" b="1" i="0" u="none" strike="noStrike" cap="none" dirty="0">
                <a:solidFill>
                  <a:srgbClr val="FF3333"/>
                </a:solidFill>
                <a:latin typeface="Calibri"/>
                <a:ea typeface="Calibri"/>
                <a:cs typeface="Calibri"/>
                <a:sym typeface="Calibri"/>
              </a:rPr>
              <a:t>RCE Remediation &amp; Action Plan</a:t>
            </a:r>
            <a:endParaRPr b="0" i="0" u="none" strike="noStrike" cap="none" dirty="0">
              <a:solidFill>
                <a:schemeClr val="dk1"/>
              </a:solidFill>
              <a:latin typeface="Calibri"/>
              <a:ea typeface="Calibri"/>
              <a:cs typeface="Calibri"/>
              <a:sym typeface="Calibri"/>
            </a:endParaRPr>
          </a:p>
        </p:txBody>
      </p:sp>
      <p:sp>
        <p:nvSpPr>
          <p:cNvPr id="239" name="Google Shape;239;p7"/>
          <p:cNvSpPr/>
          <p:nvPr/>
        </p:nvSpPr>
        <p:spPr>
          <a:xfrm>
            <a:off x="321475" y="577519"/>
            <a:ext cx="8501100" cy="954000"/>
          </a:xfrm>
          <a:prstGeom prst="rect">
            <a:avLst/>
          </a:prstGeom>
          <a:solidFill>
            <a:srgbClr val="FF3333">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321475" y="577519"/>
            <a:ext cx="21300" cy="9540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392912" y="613417"/>
            <a:ext cx="8358300"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FF3333"/>
              </a:buClr>
              <a:buSzPts val="584"/>
              <a:buFont typeface="Calibri"/>
              <a:buNone/>
            </a:pPr>
            <a:r>
              <a:rPr lang="en-US" sz="800" b="1" i="0" u="none" strike="noStrike" cap="none" dirty="0">
                <a:solidFill>
                  <a:srgbClr val="FF3333"/>
                </a:solidFill>
                <a:latin typeface="Calibri"/>
                <a:ea typeface="Calibri"/>
                <a:cs typeface="Calibri"/>
                <a:sym typeface="Calibri"/>
              </a:rPr>
              <a:t>Immediate Actions (CRITICAL - Within 24 Hours)</a:t>
            </a:r>
            <a:endParaRPr sz="800" b="0" i="0" u="none" strike="noStrike" cap="none" dirty="0">
              <a:solidFill>
                <a:schemeClr val="dk1"/>
              </a:solidFill>
              <a:latin typeface="Calibri"/>
              <a:ea typeface="Calibri"/>
              <a:cs typeface="Calibri"/>
              <a:sym typeface="Calibri"/>
            </a:endParaRPr>
          </a:p>
        </p:txBody>
      </p:sp>
      <p:sp>
        <p:nvSpPr>
          <p:cNvPr id="242" name="Google Shape;242;p7"/>
          <p:cNvSpPr/>
          <p:nvPr/>
        </p:nvSpPr>
        <p:spPr>
          <a:xfrm>
            <a:off x="507212" y="785491"/>
            <a:ext cx="37542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dirty="0">
                <a:solidFill>
                  <a:srgbClr val="E0E0E0"/>
                </a:solidFill>
                <a:latin typeface="Calibri"/>
                <a:ea typeface="Calibri"/>
                <a:cs typeface="Calibri"/>
                <a:sym typeface="Calibri"/>
              </a:rPr>
              <a:t>Disable the admin upload feature immediately or restrict file types to non-executable formats</a:t>
            </a:r>
            <a:endParaRPr sz="621" b="0" i="0" u="none" strike="noStrike" cap="none" dirty="0">
              <a:solidFill>
                <a:schemeClr val="dk1"/>
              </a:solidFill>
              <a:latin typeface="Calibri"/>
              <a:ea typeface="Calibri"/>
              <a:cs typeface="Calibri"/>
              <a:sym typeface="Calibri"/>
            </a:endParaRPr>
          </a:p>
        </p:txBody>
      </p:sp>
      <p:sp>
        <p:nvSpPr>
          <p:cNvPr id="243" name="Google Shape;243;p7"/>
          <p:cNvSpPr/>
          <p:nvPr/>
        </p:nvSpPr>
        <p:spPr>
          <a:xfrm>
            <a:off x="392912" y="921407"/>
            <a:ext cx="85800" cy="101400"/>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00FF41"/>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244" name="Google Shape;244;p7"/>
          <p:cNvSpPr/>
          <p:nvPr/>
        </p:nvSpPr>
        <p:spPr>
          <a:xfrm>
            <a:off x="507212" y="922914"/>
            <a:ext cx="37755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dirty="0">
                <a:solidFill>
                  <a:srgbClr val="E0E0E0"/>
                </a:solidFill>
                <a:latin typeface="Calibri"/>
                <a:ea typeface="Calibri"/>
                <a:cs typeface="Calibri"/>
                <a:sym typeface="Calibri"/>
              </a:rPr>
              <a:t>Remove or change the default </a:t>
            </a:r>
            <a:r>
              <a:rPr lang="en-US" sz="621" b="0" i="0" u="none" strike="noStrike" cap="none" dirty="0" err="1">
                <a:solidFill>
                  <a:srgbClr val="E0E0E0"/>
                </a:solidFill>
                <a:latin typeface="Calibri"/>
                <a:ea typeface="Calibri"/>
                <a:cs typeface="Calibri"/>
                <a:sym typeface="Calibri"/>
              </a:rPr>
              <a:t>admin:admin</a:t>
            </a:r>
            <a:r>
              <a:rPr lang="en-US" sz="621" b="0" i="0" u="none" strike="noStrike" cap="none" dirty="0">
                <a:solidFill>
                  <a:srgbClr val="E0E0E0"/>
                </a:solidFill>
                <a:latin typeface="Calibri"/>
                <a:ea typeface="Calibri"/>
                <a:cs typeface="Calibri"/>
                <a:sym typeface="Calibri"/>
              </a:rPr>
              <a:t> account credentials to a strong, unique password</a:t>
            </a:r>
            <a:endParaRPr sz="621" b="0" i="0" u="none" strike="noStrike" cap="none" dirty="0">
              <a:solidFill>
                <a:schemeClr val="dk1"/>
              </a:solidFill>
              <a:latin typeface="Calibri"/>
              <a:ea typeface="Calibri"/>
              <a:cs typeface="Calibri"/>
              <a:sym typeface="Calibri"/>
            </a:endParaRPr>
          </a:p>
        </p:txBody>
      </p:sp>
      <p:sp>
        <p:nvSpPr>
          <p:cNvPr id="245" name="Google Shape;245;p7"/>
          <p:cNvSpPr/>
          <p:nvPr/>
        </p:nvSpPr>
        <p:spPr>
          <a:xfrm>
            <a:off x="507212" y="1060337"/>
            <a:ext cx="30831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dirty="0">
                <a:solidFill>
                  <a:srgbClr val="E0E0E0"/>
                </a:solidFill>
                <a:latin typeface="Calibri"/>
                <a:ea typeface="Calibri"/>
                <a:cs typeface="Calibri"/>
                <a:sym typeface="Calibri"/>
              </a:rPr>
              <a:t>Scan the server for web shells and backdoors; remove any unauthorized files</a:t>
            </a:r>
            <a:endParaRPr sz="621" b="0" i="0" u="none" strike="noStrike" cap="none" dirty="0">
              <a:solidFill>
                <a:schemeClr val="dk1"/>
              </a:solidFill>
              <a:latin typeface="Calibri"/>
              <a:ea typeface="Calibri"/>
              <a:cs typeface="Calibri"/>
              <a:sym typeface="Calibri"/>
            </a:endParaRPr>
          </a:p>
        </p:txBody>
      </p:sp>
      <p:sp>
        <p:nvSpPr>
          <p:cNvPr id="246" name="Google Shape;246;p7"/>
          <p:cNvSpPr/>
          <p:nvPr/>
        </p:nvSpPr>
        <p:spPr>
          <a:xfrm>
            <a:off x="507212" y="1197760"/>
            <a:ext cx="28968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dirty="0">
                <a:solidFill>
                  <a:srgbClr val="E0E0E0"/>
                </a:solidFill>
                <a:latin typeface="Calibri"/>
                <a:ea typeface="Calibri"/>
                <a:cs typeface="Calibri"/>
                <a:sym typeface="Calibri"/>
              </a:rPr>
              <a:t>Review access logs for evidence of exploitation and unauthorized access</a:t>
            </a:r>
            <a:endParaRPr sz="621" b="0" i="0" u="none" strike="noStrike" cap="none" dirty="0">
              <a:solidFill>
                <a:schemeClr val="dk1"/>
              </a:solidFill>
              <a:latin typeface="Calibri"/>
              <a:ea typeface="Calibri"/>
              <a:cs typeface="Calibri"/>
              <a:sym typeface="Calibri"/>
            </a:endParaRPr>
          </a:p>
        </p:txBody>
      </p:sp>
      <p:sp>
        <p:nvSpPr>
          <p:cNvPr id="247" name="Google Shape;247;p7"/>
          <p:cNvSpPr/>
          <p:nvPr/>
        </p:nvSpPr>
        <p:spPr>
          <a:xfrm>
            <a:off x="392912" y="1333677"/>
            <a:ext cx="85800" cy="101400"/>
          </a:xfrm>
          <a:prstGeom prst="rect">
            <a:avLst/>
          </a:prstGeom>
          <a:noFill/>
          <a:ln>
            <a:noFill/>
          </a:ln>
        </p:spPr>
        <p:txBody>
          <a:bodyPr spcFirstLastPara="1" wrap="square" lIns="0" tIns="0" rIns="0" bIns="0" anchor="t" anchorCtr="0">
            <a:spAutoFit/>
          </a:bodyPr>
          <a:lstStyle/>
          <a:p>
            <a:pPr marL="0" marR="0" lvl="0" indent="0" algn="l" rtl="0">
              <a:lnSpc>
                <a:spcPct val="154109"/>
              </a:lnSpc>
              <a:spcBef>
                <a:spcPts val="0"/>
              </a:spcBef>
              <a:spcAft>
                <a:spcPts val="0"/>
              </a:spcAft>
              <a:buClr>
                <a:srgbClr val="00FF41"/>
              </a:buClr>
              <a:buSzPts val="584"/>
              <a:buFont typeface="Calibri"/>
              <a:buNone/>
            </a:pPr>
            <a:endParaRPr sz="584" b="0" i="0" u="none" strike="noStrike" cap="none">
              <a:solidFill>
                <a:schemeClr val="dk1"/>
              </a:solidFill>
              <a:latin typeface="Calibri"/>
              <a:ea typeface="Calibri"/>
              <a:cs typeface="Calibri"/>
              <a:sym typeface="Calibri"/>
            </a:endParaRPr>
          </a:p>
        </p:txBody>
      </p:sp>
      <p:sp>
        <p:nvSpPr>
          <p:cNvPr id="248" name="Google Shape;248;p7"/>
          <p:cNvSpPr/>
          <p:nvPr/>
        </p:nvSpPr>
        <p:spPr>
          <a:xfrm>
            <a:off x="507212" y="1335184"/>
            <a:ext cx="35970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dirty="0">
                <a:solidFill>
                  <a:srgbClr val="E0E0E0"/>
                </a:solidFill>
                <a:latin typeface="Calibri"/>
                <a:ea typeface="Calibri"/>
                <a:cs typeface="Calibri"/>
                <a:sym typeface="Calibri"/>
              </a:rPr>
              <a:t>Implement emergency IP allowlist to restrict admin panel access to trusted networks only</a:t>
            </a:r>
            <a:endParaRPr sz="621" b="0" i="0" u="none" strike="noStrike" cap="none" dirty="0">
              <a:solidFill>
                <a:schemeClr val="dk1"/>
              </a:solidFill>
              <a:latin typeface="Calibri"/>
              <a:ea typeface="Calibri"/>
              <a:cs typeface="Calibri"/>
              <a:sym typeface="Calibri"/>
            </a:endParaRPr>
          </a:p>
        </p:txBody>
      </p:sp>
      <p:sp>
        <p:nvSpPr>
          <p:cNvPr id="249" name="Google Shape;249;p7"/>
          <p:cNvSpPr/>
          <p:nvPr/>
        </p:nvSpPr>
        <p:spPr>
          <a:xfrm>
            <a:off x="321475" y="1591663"/>
            <a:ext cx="8501100" cy="1091400"/>
          </a:xfrm>
          <a:prstGeom prst="rect">
            <a:avLst/>
          </a:prstGeom>
          <a:solidFill>
            <a:srgbClr val="00D4FF">
              <a:alpha val="27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321475" y="1591663"/>
            <a:ext cx="21300" cy="10914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392912" y="1627560"/>
            <a:ext cx="8358300"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a:solidFill>
                  <a:srgbClr val="00D4FF"/>
                </a:solidFill>
                <a:latin typeface="Calibri"/>
                <a:ea typeface="Calibri"/>
                <a:cs typeface="Calibri"/>
                <a:sym typeface="Calibri"/>
              </a:rPr>
              <a:t>Short-Term Fixes (Within 1-2 Weeks)</a:t>
            </a:r>
            <a:endParaRPr sz="800" b="0" i="0" u="none" strike="noStrike" cap="none">
              <a:solidFill>
                <a:schemeClr val="dk1"/>
              </a:solidFill>
              <a:latin typeface="Calibri"/>
              <a:ea typeface="Calibri"/>
              <a:cs typeface="Calibri"/>
              <a:sym typeface="Calibri"/>
            </a:endParaRPr>
          </a:p>
        </p:txBody>
      </p:sp>
      <p:sp>
        <p:nvSpPr>
          <p:cNvPr id="252" name="Google Shape;252;p7"/>
          <p:cNvSpPr/>
          <p:nvPr/>
        </p:nvSpPr>
        <p:spPr>
          <a:xfrm>
            <a:off x="507212" y="1799634"/>
            <a:ext cx="30525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Implement Multi-Factor Authentication (MFA) for all administrative accounts</a:t>
            </a:r>
            <a:endParaRPr sz="621" b="0" i="0" u="none" strike="noStrike" cap="none">
              <a:solidFill>
                <a:schemeClr val="dk1"/>
              </a:solidFill>
              <a:latin typeface="Calibri"/>
              <a:ea typeface="Calibri"/>
              <a:cs typeface="Calibri"/>
              <a:sym typeface="Calibri"/>
            </a:endParaRPr>
          </a:p>
        </p:txBody>
      </p:sp>
      <p:sp>
        <p:nvSpPr>
          <p:cNvPr id="253" name="Google Shape;253;p7"/>
          <p:cNvSpPr/>
          <p:nvPr/>
        </p:nvSpPr>
        <p:spPr>
          <a:xfrm>
            <a:off x="507212" y="1937057"/>
            <a:ext cx="24495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Move the admin panel behind a VPN or IP-restricted gateway</a:t>
            </a:r>
            <a:endParaRPr sz="621" b="0" i="0" u="none" strike="noStrike" cap="none">
              <a:solidFill>
                <a:schemeClr val="dk1"/>
              </a:solidFill>
              <a:latin typeface="Calibri"/>
              <a:ea typeface="Calibri"/>
              <a:cs typeface="Calibri"/>
              <a:sym typeface="Calibri"/>
            </a:endParaRPr>
          </a:p>
        </p:txBody>
      </p:sp>
      <p:sp>
        <p:nvSpPr>
          <p:cNvPr id="254" name="Google Shape;254;p7"/>
          <p:cNvSpPr/>
          <p:nvPr/>
        </p:nvSpPr>
        <p:spPr>
          <a:xfrm>
            <a:off x="507212" y="2074480"/>
            <a:ext cx="31590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Configure the web server to store uploaded files outside the webroot directory</a:t>
            </a:r>
            <a:endParaRPr sz="621" b="0" i="0" u="none" strike="noStrike" cap="none">
              <a:solidFill>
                <a:schemeClr val="dk1"/>
              </a:solidFill>
              <a:latin typeface="Calibri"/>
              <a:ea typeface="Calibri"/>
              <a:cs typeface="Calibri"/>
              <a:sym typeface="Calibri"/>
            </a:endParaRPr>
          </a:p>
        </p:txBody>
      </p:sp>
      <p:sp>
        <p:nvSpPr>
          <p:cNvPr id="255" name="Google Shape;255;p7"/>
          <p:cNvSpPr/>
          <p:nvPr/>
        </p:nvSpPr>
        <p:spPr>
          <a:xfrm>
            <a:off x="507212" y="2211904"/>
            <a:ext cx="35238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Disable PHP execution in upload directories using .htaccess or web server configuration</a:t>
            </a:r>
            <a:endParaRPr sz="621" b="0" i="0" u="none" strike="noStrike" cap="none">
              <a:solidFill>
                <a:schemeClr val="dk1"/>
              </a:solidFill>
              <a:latin typeface="Calibri"/>
              <a:ea typeface="Calibri"/>
              <a:cs typeface="Calibri"/>
              <a:sym typeface="Calibri"/>
            </a:endParaRPr>
          </a:p>
        </p:txBody>
      </p:sp>
      <p:sp>
        <p:nvSpPr>
          <p:cNvPr id="256" name="Google Shape;256;p7"/>
          <p:cNvSpPr/>
          <p:nvPr/>
        </p:nvSpPr>
        <p:spPr>
          <a:xfrm>
            <a:off x="507212" y="2349327"/>
            <a:ext cx="32709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dirty="0">
                <a:solidFill>
                  <a:srgbClr val="E0E0E0"/>
                </a:solidFill>
                <a:latin typeface="Calibri"/>
                <a:ea typeface="Calibri"/>
                <a:cs typeface="Calibri"/>
                <a:sym typeface="Calibri"/>
              </a:rPr>
              <a:t>Implement file upload validation (whitelist allowed extensions, verify MIME types)</a:t>
            </a:r>
            <a:endParaRPr sz="621" b="0" i="0" u="none" strike="noStrike" cap="none" dirty="0">
              <a:solidFill>
                <a:schemeClr val="dk1"/>
              </a:solidFill>
              <a:latin typeface="Calibri"/>
              <a:ea typeface="Calibri"/>
              <a:cs typeface="Calibri"/>
              <a:sym typeface="Calibri"/>
            </a:endParaRPr>
          </a:p>
        </p:txBody>
      </p:sp>
      <p:sp>
        <p:nvSpPr>
          <p:cNvPr id="257" name="Google Shape;257;p7"/>
          <p:cNvSpPr/>
          <p:nvPr/>
        </p:nvSpPr>
        <p:spPr>
          <a:xfrm>
            <a:off x="507212" y="2486750"/>
            <a:ext cx="24303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Conduct a full security audit of the admin panel functionality</a:t>
            </a:r>
            <a:endParaRPr sz="621" b="0" i="0" u="none" strike="noStrike" cap="none">
              <a:solidFill>
                <a:schemeClr val="dk1"/>
              </a:solidFill>
              <a:latin typeface="Calibri"/>
              <a:ea typeface="Calibri"/>
              <a:cs typeface="Calibri"/>
              <a:sym typeface="Calibri"/>
            </a:endParaRPr>
          </a:p>
        </p:txBody>
      </p:sp>
      <p:sp>
        <p:nvSpPr>
          <p:cNvPr id="258" name="Google Shape;258;p7"/>
          <p:cNvSpPr/>
          <p:nvPr/>
        </p:nvSpPr>
        <p:spPr>
          <a:xfrm>
            <a:off x="321475" y="2743229"/>
            <a:ext cx="8501100" cy="954000"/>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321475" y="2743229"/>
            <a:ext cx="21300" cy="9540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392912" y="2779127"/>
            <a:ext cx="8358300"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D4FF"/>
              </a:buClr>
              <a:buSzPts val="584"/>
              <a:buFont typeface="Calibri"/>
              <a:buNone/>
            </a:pPr>
            <a:r>
              <a:rPr lang="en-US" sz="800" b="1" i="0" u="none" strike="noStrike" cap="none">
                <a:solidFill>
                  <a:srgbClr val="00D4FF"/>
                </a:solidFill>
                <a:latin typeface="Calibri"/>
                <a:ea typeface="Calibri"/>
                <a:cs typeface="Calibri"/>
                <a:sym typeface="Calibri"/>
              </a:rPr>
              <a:t>Long-Term Security Improvements (Within 1 Month)</a:t>
            </a:r>
            <a:endParaRPr sz="800" b="0" i="0" u="none" strike="noStrike" cap="none">
              <a:solidFill>
                <a:schemeClr val="dk1"/>
              </a:solidFill>
              <a:latin typeface="Calibri"/>
              <a:ea typeface="Calibri"/>
              <a:cs typeface="Calibri"/>
              <a:sym typeface="Calibri"/>
            </a:endParaRPr>
          </a:p>
        </p:txBody>
      </p:sp>
      <p:sp>
        <p:nvSpPr>
          <p:cNvPr id="261" name="Google Shape;261;p7"/>
          <p:cNvSpPr/>
          <p:nvPr/>
        </p:nvSpPr>
        <p:spPr>
          <a:xfrm>
            <a:off x="507212" y="2951201"/>
            <a:ext cx="34545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Implement a Web Application Firewall (WAF) to detect and block malicious file uploads</a:t>
            </a:r>
            <a:endParaRPr sz="621" b="0" i="0" u="none" strike="noStrike" cap="none">
              <a:solidFill>
                <a:schemeClr val="dk1"/>
              </a:solidFill>
              <a:latin typeface="Calibri"/>
              <a:ea typeface="Calibri"/>
              <a:cs typeface="Calibri"/>
              <a:sym typeface="Calibri"/>
            </a:endParaRPr>
          </a:p>
        </p:txBody>
      </p:sp>
      <p:sp>
        <p:nvSpPr>
          <p:cNvPr id="262" name="Google Shape;262;p7"/>
          <p:cNvSpPr/>
          <p:nvPr/>
        </p:nvSpPr>
        <p:spPr>
          <a:xfrm>
            <a:off x="507212" y="3088624"/>
            <a:ext cx="29181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Deploy file integrity monitoring to detect unauthorized file modifications</a:t>
            </a:r>
            <a:endParaRPr sz="621" b="0" i="0" u="none" strike="noStrike" cap="none">
              <a:solidFill>
                <a:schemeClr val="dk1"/>
              </a:solidFill>
              <a:latin typeface="Calibri"/>
              <a:ea typeface="Calibri"/>
              <a:cs typeface="Calibri"/>
              <a:sym typeface="Calibri"/>
            </a:endParaRPr>
          </a:p>
        </p:txBody>
      </p:sp>
      <p:sp>
        <p:nvSpPr>
          <p:cNvPr id="263" name="Google Shape;263;p7"/>
          <p:cNvSpPr/>
          <p:nvPr/>
        </p:nvSpPr>
        <p:spPr>
          <a:xfrm>
            <a:off x="507212" y="3226047"/>
            <a:ext cx="29217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Establish a secure file upload handler with antivirus scanning integration</a:t>
            </a:r>
            <a:endParaRPr sz="621" b="0" i="0" u="none" strike="noStrike" cap="none">
              <a:solidFill>
                <a:schemeClr val="dk1"/>
              </a:solidFill>
              <a:latin typeface="Calibri"/>
              <a:ea typeface="Calibri"/>
              <a:cs typeface="Calibri"/>
              <a:sym typeface="Calibri"/>
            </a:endParaRPr>
          </a:p>
        </p:txBody>
      </p:sp>
      <p:sp>
        <p:nvSpPr>
          <p:cNvPr id="264" name="Google Shape;264;p7"/>
          <p:cNvSpPr/>
          <p:nvPr/>
        </p:nvSpPr>
        <p:spPr>
          <a:xfrm>
            <a:off x="507212" y="3363470"/>
            <a:ext cx="29616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Implement comprehensive logging and alerting for admin panel activities</a:t>
            </a:r>
            <a:endParaRPr sz="621" b="0" i="0" u="none" strike="noStrike" cap="none">
              <a:solidFill>
                <a:schemeClr val="dk1"/>
              </a:solidFill>
              <a:latin typeface="Calibri"/>
              <a:ea typeface="Calibri"/>
              <a:cs typeface="Calibri"/>
              <a:sym typeface="Calibri"/>
            </a:endParaRPr>
          </a:p>
        </p:txBody>
      </p:sp>
      <p:sp>
        <p:nvSpPr>
          <p:cNvPr id="265" name="Google Shape;265;p7"/>
          <p:cNvSpPr/>
          <p:nvPr/>
        </p:nvSpPr>
        <p:spPr>
          <a:xfrm>
            <a:off x="507212" y="3500893"/>
            <a:ext cx="36195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Conduct security awareness training for administrators on secure credential management</a:t>
            </a:r>
            <a:endParaRPr sz="621" b="0" i="0" u="none" strike="noStrike" cap="none">
              <a:solidFill>
                <a:schemeClr val="dk1"/>
              </a:solidFill>
              <a:latin typeface="Calibri"/>
              <a:ea typeface="Calibri"/>
              <a:cs typeface="Calibri"/>
              <a:sym typeface="Calibri"/>
            </a:endParaRPr>
          </a:p>
        </p:txBody>
      </p:sp>
      <p:sp>
        <p:nvSpPr>
          <p:cNvPr id="266" name="Google Shape;266;p7"/>
          <p:cNvSpPr/>
          <p:nvPr/>
        </p:nvSpPr>
        <p:spPr>
          <a:xfrm>
            <a:off x="321475" y="3757373"/>
            <a:ext cx="8501100" cy="816300"/>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321475" y="3757373"/>
            <a:ext cx="21300" cy="8163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392912" y="3793270"/>
            <a:ext cx="8358300" cy="168636"/>
          </a:xfrm>
          <a:prstGeom prst="rect">
            <a:avLst/>
          </a:prstGeom>
          <a:noFill/>
          <a:ln>
            <a:noFill/>
          </a:ln>
        </p:spPr>
        <p:txBody>
          <a:bodyPr spcFirstLastPara="1" wrap="square" lIns="0" tIns="0" rIns="0" bIns="0" anchor="t" anchorCtr="0">
            <a:spAutoFit/>
          </a:bodyPr>
          <a:lstStyle/>
          <a:p>
            <a:pPr marL="0" marR="0" lvl="0" indent="0" algn="l" rtl="0">
              <a:lnSpc>
                <a:spcPct val="136986"/>
              </a:lnSpc>
              <a:spcBef>
                <a:spcPts val="0"/>
              </a:spcBef>
              <a:spcAft>
                <a:spcPts val="0"/>
              </a:spcAft>
              <a:buClr>
                <a:srgbClr val="00FF41"/>
              </a:buClr>
              <a:buSzPts val="584"/>
              <a:buFont typeface="Calibri"/>
              <a:buNone/>
            </a:pPr>
            <a:r>
              <a:rPr lang="en-US" sz="800" b="1" i="0" u="none" strike="noStrike" cap="none">
                <a:solidFill>
                  <a:srgbClr val="00FF41"/>
                </a:solidFill>
                <a:latin typeface="Calibri"/>
                <a:ea typeface="Calibri"/>
                <a:cs typeface="Calibri"/>
                <a:sym typeface="Calibri"/>
              </a:rPr>
              <a:t>Validation &amp; Testing</a:t>
            </a:r>
            <a:endParaRPr sz="800" b="0" i="0" u="none" strike="noStrike" cap="none">
              <a:solidFill>
                <a:schemeClr val="dk1"/>
              </a:solidFill>
              <a:latin typeface="Calibri"/>
              <a:ea typeface="Calibri"/>
              <a:cs typeface="Calibri"/>
              <a:sym typeface="Calibri"/>
            </a:endParaRPr>
          </a:p>
        </p:txBody>
      </p:sp>
      <p:sp>
        <p:nvSpPr>
          <p:cNvPr id="269" name="Google Shape;269;p7"/>
          <p:cNvSpPr/>
          <p:nvPr/>
        </p:nvSpPr>
        <p:spPr>
          <a:xfrm>
            <a:off x="507212" y="3965344"/>
            <a:ext cx="26319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Conduct a full re-test of the admin panel after implementing fixes</a:t>
            </a:r>
            <a:endParaRPr sz="621" b="0" i="0" u="none" strike="noStrike" cap="none">
              <a:solidFill>
                <a:schemeClr val="dk1"/>
              </a:solidFill>
              <a:latin typeface="Calibri"/>
              <a:ea typeface="Calibri"/>
              <a:cs typeface="Calibri"/>
              <a:sym typeface="Calibri"/>
            </a:endParaRPr>
          </a:p>
        </p:txBody>
      </p:sp>
      <p:sp>
        <p:nvSpPr>
          <p:cNvPr id="270" name="Google Shape;270;p7"/>
          <p:cNvSpPr/>
          <p:nvPr/>
        </p:nvSpPr>
        <p:spPr>
          <a:xfrm>
            <a:off x="507212" y="4102767"/>
            <a:ext cx="22710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Verify that file uploads are blocked or properly restricted</a:t>
            </a:r>
            <a:endParaRPr sz="621" b="0" i="0" u="none" strike="noStrike" cap="none">
              <a:solidFill>
                <a:schemeClr val="dk1"/>
              </a:solidFill>
              <a:latin typeface="Calibri"/>
              <a:ea typeface="Calibri"/>
              <a:cs typeface="Calibri"/>
              <a:sym typeface="Calibri"/>
            </a:endParaRPr>
          </a:p>
        </p:txBody>
      </p:sp>
      <p:sp>
        <p:nvSpPr>
          <p:cNvPr id="271" name="Google Shape;271;p7"/>
          <p:cNvSpPr/>
          <p:nvPr/>
        </p:nvSpPr>
        <p:spPr>
          <a:xfrm>
            <a:off x="507212" y="4240190"/>
            <a:ext cx="29334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Confirm that default credentials have been changed and MFA is enforced</a:t>
            </a:r>
            <a:endParaRPr sz="621" b="0" i="0" u="none" strike="noStrike" cap="none">
              <a:solidFill>
                <a:schemeClr val="dk1"/>
              </a:solidFill>
              <a:latin typeface="Calibri"/>
              <a:ea typeface="Calibri"/>
              <a:cs typeface="Calibri"/>
              <a:sym typeface="Calibri"/>
            </a:endParaRPr>
          </a:p>
        </p:txBody>
      </p:sp>
      <p:sp>
        <p:nvSpPr>
          <p:cNvPr id="272" name="Google Shape;272;p7"/>
          <p:cNvSpPr/>
          <p:nvPr/>
        </p:nvSpPr>
        <p:spPr>
          <a:xfrm>
            <a:off x="507212" y="4377613"/>
            <a:ext cx="2478300" cy="98100"/>
          </a:xfrm>
          <a:prstGeom prst="rect">
            <a:avLst/>
          </a:prstGeom>
          <a:noFill/>
          <a:ln>
            <a:noFill/>
          </a:ln>
        </p:spPr>
        <p:txBody>
          <a:bodyPr spcFirstLastPara="1" wrap="square" lIns="0" tIns="0" rIns="0" bIns="0" anchor="t" anchorCtr="0">
            <a:spAutoFit/>
          </a:bodyPr>
          <a:lstStyle/>
          <a:p>
            <a:pPr marL="0" marR="0" lvl="0" indent="0" algn="l" rtl="0">
              <a:lnSpc>
                <a:spcPct val="144927"/>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Test that uploaded files cannot be executed from the webroot</a:t>
            </a:r>
            <a:endParaRPr sz="621" b="0" i="0" u="none" strike="noStrike" cap="none">
              <a:solidFill>
                <a:schemeClr val="dk1"/>
              </a:solidFill>
              <a:latin typeface="Calibri"/>
              <a:ea typeface="Calibri"/>
              <a:cs typeface="Calibri"/>
              <a:sym typeface="Calibri"/>
            </a:endParaRPr>
          </a:p>
        </p:txBody>
      </p:sp>
      <p:sp>
        <p:nvSpPr>
          <p:cNvPr id="273" name="Google Shape;273;p7"/>
          <p:cNvSpPr/>
          <p:nvPr/>
        </p:nvSpPr>
        <p:spPr>
          <a:xfrm>
            <a:off x="321475" y="4664233"/>
            <a:ext cx="8501100" cy="351000"/>
          </a:xfrm>
          <a:prstGeom prst="rect">
            <a:avLst/>
          </a:prstGeom>
          <a:solidFill>
            <a:srgbClr val="FF3333">
              <a:alpha val="980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321475" y="4664233"/>
            <a:ext cx="21300" cy="3510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392912" y="4700131"/>
            <a:ext cx="8358300" cy="161263"/>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FF3333"/>
              </a:buClr>
              <a:buSzPts val="534"/>
              <a:buFont typeface="Calibri"/>
              <a:buNone/>
            </a:pPr>
            <a:r>
              <a:rPr lang="en-US" sz="800" b="1" i="0" u="none" strike="noStrike" cap="none">
                <a:solidFill>
                  <a:srgbClr val="FF3333"/>
                </a:solidFill>
                <a:latin typeface="Calibri"/>
                <a:ea typeface="Calibri"/>
                <a:cs typeface="Calibri"/>
                <a:sym typeface="Calibri"/>
              </a:rPr>
              <a:t>⚠ CRITICAL ALERT</a:t>
            </a:r>
            <a:endParaRPr sz="800" b="0" i="0" u="none" strike="noStrike" cap="none">
              <a:solidFill>
                <a:schemeClr val="dk1"/>
              </a:solidFill>
              <a:latin typeface="Calibri"/>
              <a:ea typeface="Calibri"/>
              <a:cs typeface="Calibri"/>
              <a:sym typeface="Calibri"/>
            </a:endParaRPr>
          </a:p>
        </p:txBody>
      </p:sp>
      <p:sp>
        <p:nvSpPr>
          <p:cNvPr id="276" name="Google Shape;276;p7"/>
          <p:cNvSpPr/>
          <p:nvPr/>
        </p:nvSpPr>
        <p:spPr>
          <a:xfrm>
            <a:off x="392912" y="4857134"/>
            <a:ext cx="8358300" cy="98100"/>
          </a:xfrm>
          <a:prstGeom prst="rect">
            <a:avLst/>
          </a:prstGeom>
          <a:noFill/>
          <a:ln>
            <a:noFill/>
          </a:ln>
        </p:spPr>
        <p:txBody>
          <a:bodyPr spcFirstLastPara="1" wrap="square" lIns="0" tIns="0" rIns="0" bIns="0" anchor="t" anchorCtr="0">
            <a:spAutoFit/>
          </a:bodyPr>
          <a:lstStyle/>
          <a:p>
            <a:pPr marL="0" marR="0" lvl="0" indent="0" algn="l" rtl="0">
              <a:lnSpc>
                <a:spcPct val="128824"/>
              </a:lnSpc>
              <a:spcBef>
                <a:spcPts val="0"/>
              </a:spcBef>
              <a:spcAft>
                <a:spcPts val="0"/>
              </a:spcAft>
              <a:buClr>
                <a:srgbClr val="E0E0E0"/>
              </a:buClr>
              <a:buSzPts val="621"/>
              <a:buFont typeface="Calibri"/>
              <a:buNone/>
            </a:pPr>
            <a:r>
              <a:rPr lang="en-US" sz="621" b="0" i="0" u="none" strike="noStrike" cap="none">
                <a:solidFill>
                  <a:srgbClr val="E0E0E0"/>
                </a:solidFill>
                <a:latin typeface="Calibri"/>
                <a:ea typeface="Calibri"/>
                <a:cs typeface="Calibri"/>
                <a:sym typeface="Calibri"/>
              </a:rPr>
              <a:t>Additional instances of this vulnerability were found during the assessment. All admin upload functionality must be reviewed and secured immediately to prevent full system compromise.</a:t>
            </a:r>
            <a:endParaRPr sz="621" b="0" i="0" u="none" strike="noStrike" cap="non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8" descr="preencoded.png"/>
          <p:cNvPicPr preferRelativeResize="0"/>
          <p:nvPr/>
        </p:nvPicPr>
        <p:blipFill rotWithShape="1">
          <a:blip r:embed="rId3">
            <a:alphaModFix/>
          </a:blip>
          <a:srcRect/>
          <a:stretch/>
        </p:blipFill>
        <p:spPr>
          <a:xfrm>
            <a:off x="0" y="8178"/>
            <a:ext cx="9144002" cy="5143501"/>
          </a:xfrm>
          <a:prstGeom prst="rect">
            <a:avLst/>
          </a:prstGeom>
          <a:noFill/>
          <a:ln>
            <a:noFill/>
          </a:ln>
        </p:spPr>
      </p:pic>
      <p:sp>
        <p:nvSpPr>
          <p:cNvPr id="283" name="Google Shape;283;p8"/>
          <p:cNvSpPr/>
          <p:nvPr/>
        </p:nvSpPr>
        <p:spPr>
          <a:xfrm>
            <a:off x="357188" y="250031"/>
            <a:ext cx="8429625" cy="35183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a:off x="357188" y="587573"/>
            <a:ext cx="8429625" cy="14288"/>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a:off x="357188" y="237839"/>
            <a:ext cx="7329962" cy="299441"/>
          </a:xfrm>
          <a:prstGeom prst="rect">
            <a:avLst/>
          </a:prstGeom>
          <a:noFill/>
          <a:ln>
            <a:noFill/>
          </a:ln>
        </p:spPr>
        <p:txBody>
          <a:bodyPr spcFirstLastPara="1" wrap="square" lIns="0" tIns="0" rIns="0" bIns="0" anchor="t" anchorCtr="0">
            <a:spAutoFit/>
          </a:bodyPr>
          <a:lstStyle/>
          <a:p>
            <a:pPr marL="0" marR="0" lvl="0" indent="0" algn="l" rtl="0">
              <a:lnSpc>
                <a:spcPct val="138996"/>
              </a:lnSpc>
              <a:spcBef>
                <a:spcPts val="0"/>
              </a:spcBef>
              <a:spcAft>
                <a:spcPts val="0"/>
              </a:spcAft>
              <a:buClr>
                <a:srgbClr val="FF9933"/>
              </a:buClr>
              <a:buSzPts val="1295"/>
              <a:buFont typeface="Calibri"/>
              <a:buNone/>
            </a:pPr>
            <a:r>
              <a:rPr lang="en-US" b="1" i="0" u="none" strike="noStrike" cap="none" dirty="0">
                <a:solidFill>
                  <a:srgbClr val="FF9933"/>
                </a:solidFill>
                <a:latin typeface="Calibri"/>
                <a:ea typeface="Calibri"/>
                <a:cs typeface="Calibri"/>
                <a:sym typeface="Calibri"/>
              </a:rPr>
              <a:t>HIGH: SQL Injection in </a:t>
            </a:r>
            <a:r>
              <a:rPr lang="en-US" b="1" i="0" u="none" strike="noStrike" cap="none" dirty="0" err="1">
                <a:solidFill>
                  <a:srgbClr val="FF9933"/>
                </a:solidFill>
                <a:latin typeface="Calibri"/>
                <a:ea typeface="Calibri"/>
                <a:cs typeface="Calibri"/>
                <a:sym typeface="Calibri"/>
              </a:rPr>
              <a:t>product?id</a:t>
            </a:r>
            <a:endParaRPr b="0" i="0" u="none" strike="noStrike" cap="none" dirty="0">
              <a:solidFill>
                <a:schemeClr val="dk1"/>
              </a:solidFill>
              <a:latin typeface="Calibri"/>
              <a:ea typeface="Calibri"/>
              <a:cs typeface="Calibri"/>
              <a:sym typeface="Calibri"/>
            </a:endParaRPr>
          </a:p>
        </p:txBody>
      </p:sp>
      <p:sp>
        <p:nvSpPr>
          <p:cNvPr id="286" name="Google Shape;286;p8"/>
          <p:cNvSpPr/>
          <p:nvPr/>
        </p:nvSpPr>
        <p:spPr>
          <a:xfrm>
            <a:off x="7687149" y="265212"/>
            <a:ext cx="577639" cy="221456"/>
          </a:xfrm>
          <a:prstGeom prst="rect">
            <a:avLst/>
          </a:prstGeom>
          <a:solidFill>
            <a:srgbClr val="FF9933">
              <a:alpha val="20000"/>
            </a:srgbClr>
          </a:solidFill>
          <a:ln w="1827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a:off x="7687149" y="240828"/>
            <a:ext cx="577639" cy="264360"/>
          </a:xfrm>
          <a:prstGeom prst="rect">
            <a:avLst/>
          </a:prstGeom>
          <a:noFill/>
          <a:ln>
            <a:noFill/>
          </a:ln>
        </p:spPr>
        <p:txBody>
          <a:bodyPr spcFirstLastPara="1" wrap="square" lIns="102100" tIns="51050" rIns="102100" bIns="51050" anchor="t" anchorCtr="0">
            <a:spAutoFit/>
          </a:bodyPr>
          <a:lstStyle/>
          <a:p>
            <a:pPr marL="0" marR="0" lvl="0" indent="0" algn="l" rtl="0">
              <a:lnSpc>
                <a:spcPct val="131086"/>
              </a:lnSpc>
              <a:spcBef>
                <a:spcPts val="0"/>
              </a:spcBef>
              <a:spcAft>
                <a:spcPts val="0"/>
              </a:spcAft>
              <a:buClr>
                <a:srgbClr val="FF9933"/>
              </a:buClr>
              <a:buSzPts val="534"/>
              <a:buFont typeface="Calibri"/>
              <a:buNone/>
            </a:pPr>
            <a:r>
              <a:rPr lang="en-US" sz="800" b="1" i="0" u="none" strike="noStrike" cap="none" dirty="0">
                <a:solidFill>
                  <a:srgbClr val="FF9933"/>
                </a:solidFill>
                <a:latin typeface="Calibri"/>
                <a:ea typeface="Calibri"/>
                <a:cs typeface="Calibri"/>
                <a:sym typeface="Calibri"/>
              </a:rPr>
              <a:t>CVSS 9.1</a:t>
            </a:r>
            <a:endParaRPr sz="800" b="0" i="0" u="none" strike="noStrike" cap="none" dirty="0">
              <a:solidFill>
                <a:schemeClr val="dk1"/>
              </a:solidFill>
              <a:latin typeface="Calibri"/>
              <a:ea typeface="Calibri"/>
              <a:cs typeface="Calibri"/>
              <a:sym typeface="Calibri"/>
            </a:endParaRPr>
          </a:p>
        </p:txBody>
      </p:sp>
      <p:sp>
        <p:nvSpPr>
          <p:cNvPr id="288" name="Google Shape;288;p8"/>
          <p:cNvSpPr/>
          <p:nvPr/>
        </p:nvSpPr>
        <p:spPr>
          <a:xfrm>
            <a:off x="8350514" y="265212"/>
            <a:ext cx="436299" cy="221456"/>
          </a:xfrm>
          <a:prstGeom prst="rect">
            <a:avLst/>
          </a:prstGeom>
          <a:solidFill>
            <a:srgbClr val="FF9933">
              <a:alpha val="20000"/>
            </a:srgbClr>
          </a:solidFill>
          <a:ln w="1827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a:off x="8350514" y="240828"/>
            <a:ext cx="436299" cy="264360"/>
          </a:xfrm>
          <a:prstGeom prst="rect">
            <a:avLst/>
          </a:prstGeom>
          <a:noFill/>
          <a:ln>
            <a:noFill/>
          </a:ln>
        </p:spPr>
        <p:txBody>
          <a:bodyPr spcFirstLastPara="1" wrap="square" lIns="102100" tIns="51050" rIns="102100" bIns="51050" anchor="t" anchorCtr="0">
            <a:spAutoFit/>
          </a:bodyPr>
          <a:lstStyle/>
          <a:p>
            <a:pPr marL="0" marR="0" lvl="0" indent="0" algn="l" rtl="0">
              <a:lnSpc>
                <a:spcPct val="131086"/>
              </a:lnSpc>
              <a:spcBef>
                <a:spcPts val="0"/>
              </a:spcBef>
              <a:spcAft>
                <a:spcPts val="0"/>
              </a:spcAft>
              <a:buClr>
                <a:srgbClr val="FF9933"/>
              </a:buClr>
              <a:buSzPts val="534"/>
              <a:buFont typeface="Calibri"/>
              <a:buNone/>
            </a:pPr>
            <a:r>
              <a:rPr lang="en-US" sz="800" b="1" i="0" u="none" strike="noStrike" cap="none" dirty="0">
                <a:solidFill>
                  <a:srgbClr val="FF9933"/>
                </a:solidFill>
                <a:latin typeface="Calibri"/>
                <a:ea typeface="Calibri"/>
                <a:cs typeface="Calibri"/>
                <a:sym typeface="Calibri"/>
              </a:rPr>
              <a:t>HIGH</a:t>
            </a:r>
            <a:endParaRPr sz="800" b="0" i="0" u="none" strike="noStrike" cap="none" dirty="0">
              <a:solidFill>
                <a:schemeClr val="dk1"/>
              </a:solidFill>
              <a:latin typeface="Calibri"/>
              <a:ea typeface="Calibri"/>
              <a:cs typeface="Calibri"/>
              <a:sym typeface="Calibri"/>
            </a:endParaRPr>
          </a:p>
        </p:txBody>
      </p:sp>
      <p:sp>
        <p:nvSpPr>
          <p:cNvPr id="290" name="Google Shape;290;p8"/>
          <p:cNvSpPr/>
          <p:nvPr/>
        </p:nvSpPr>
        <p:spPr>
          <a:xfrm>
            <a:off x="357188" y="712160"/>
            <a:ext cx="4107656" cy="161263"/>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Description</a:t>
            </a:r>
            <a:endParaRPr sz="800" b="0" i="0" u="none" strike="noStrike" cap="none" dirty="0">
              <a:solidFill>
                <a:schemeClr val="dk1"/>
              </a:solidFill>
              <a:latin typeface="Calibri"/>
              <a:ea typeface="Calibri"/>
              <a:cs typeface="Calibri"/>
              <a:sym typeface="Calibri"/>
            </a:endParaRPr>
          </a:p>
        </p:txBody>
      </p:sp>
      <p:sp>
        <p:nvSpPr>
          <p:cNvPr id="291" name="Google Shape;291;p8"/>
          <p:cNvSpPr/>
          <p:nvPr/>
        </p:nvSpPr>
        <p:spPr>
          <a:xfrm>
            <a:off x="357188" y="880467"/>
            <a:ext cx="4107656" cy="728663"/>
          </a:xfrm>
          <a:prstGeom prst="rect">
            <a:avLst/>
          </a:prstGeom>
          <a:solidFill>
            <a:srgbClr val="00D4FF">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a:off x="357188" y="880467"/>
            <a:ext cx="21431" cy="728663"/>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357188" y="880467"/>
            <a:ext cx="4107656" cy="698637"/>
          </a:xfrm>
          <a:prstGeom prst="rect">
            <a:avLst/>
          </a:prstGeom>
          <a:noFill/>
          <a:ln>
            <a:noFill/>
          </a:ln>
        </p:spPr>
        <p:txBody>
          <a:bodyPr spcFirstLastPara="1" wrap="square" lIns="102100" tIns="102100" rIns="102100" bIns="10210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a:t>
            </a:r>
            <a:r>
              <a:rPr lang="en-US" sz="800" b="1" i="0" u="none" strike="noStrike" cap="none" dirty="0">
                <a:solidFill>
                  <a:srgbClr val="E0E0E0"/>
                </a:solidFill>
                <a:latin typeface="Calibri"/>
                <a:ea typeface="Calibri"/>
                <a:cs typeface="Calibri"/>
                <a:sym typeface="Calibri"/>
              </a:rPr>
              <a:t>id</a:t>
            </a:r>
            <a:r>
              <a:rPr lang="en-US" sz="800" b="0" i="0" u="none" strike="noStrike" cap="none" dirty="0">
                <a:solidFill>
                  <a:srgbClr val="E0E0E0"/>
                </a:solidFill>
                <a:latin typeface="Calibri"/>
                <a:ea typeface="Calibri"/>
                <a:cs typeface="Calibri"/>
                <a:sym typeface="Calibri"/>
              </a:rPr>
              <a:t> parameter is vulnerable to SQL injection. User-supplied input is used unsafely in a database query, allowing injection of arbitrary SQL payloads. This enables attackers to enumerate database contents, extract sensitive data, modify or delete records, and potentially escalate privileges.</a:t>
            </a:r>
            <a:endParaRPr sz="800" b="0" i="0" u="none" strike="noStrike" cap="none" dirty="0">
              <a:solidFill>
                <a:schemeClr val="dk1"/>
              </a:solidFill>
              <a:latin typeface="Calibri"/>
              <a:ea typeface="Calibri"/>
              <a:cs typeface="Calibri"/>
              <a:sym typeface="Calibri"/>
            </a:endParaRPr>
          </a:p>
        </p:txBody>
      </p:sp>
      <p:sp>
        <p:nvSpPr>
          <p:cNvPr id="294" name="Google Shape;294;p8"/>
          <p:cNvSpPr/>
          <p:nvPr/>
        </p:nvSpPr>
        <p:spPr>
          <a:xfrm>
            <a:off x="357188" y="1676567"/>
            <a:ext cx="4107656" cy="161263"/>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00D4FF"/>
              </a:buClr>
              <a:buSzPts val="534"/>
              <a:buFont typeface="Calibri"/>
              <a:buNone/>
            </a:pPr>
            <a:r>
              <a:rPr lang="en-US" sz="800" b="1" i="0" u="none" strike="noStrike" cap="none" dirty="0">
                <a:solidFill>
                  <a:srgbClr val="00D4FF"/>
                </a:solidFill>
                <a:latin typeface="Calibri"/>
                <a:ea typeface="Calibri"/>
                <a:cs typeface="Calibri"/>
                <a:sym typeface="Calibri"/>
              </a:rPr>
              <a:t>Proof / Evidence</a:t>
            </a:r>
            <a:endParaRPr sz="800" b="0" i="0" u="none" strike="noStrike" cap="none" dirty="0">
              <a:solidFill>
                <a:schemeClr val="dk1"/>
              </a:solidFill>
              <a:latin typeface="Calibri"/>
              <a:ea typeface="Calibri"/>
              <a:cs typeface="Calibri"/>
              <a:sym typeface="Calibri"/>
            </a:endParaRPr>
          </a:p>
        </p:txBody>
      </p:sp>
      <p:sp>
        <p:nvSpPr>
          <p:cNvPr id="295" name="Google Shape;295;p8"/>
          <p:cNvSpPr/>
          <p:nvPr/>
        </p:nvSpPr>
        <p:spPr>
          <a:xfrm>
            <a:off x="357188" y="1875353"/>
            <a:ext cx="4107656" cy="123111"/>
          </a:xfrm>
          <a:prstGeom prst="rect">
            <a:avLst/>
          </a:prstGeom>
          <a:noFill/>
          <a:ln>
            <a:noFill/>
          </a:ln>
        </p:spPr>
        <p:txBody>
          <a:bodyPr spcFirstLastPara="1" wrap="square" lIns="153025"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Confirmed with </a:t>
            </a:r>
            <a:r>
              <a:rPr lang="en-US" sz="800" b="1" i="0" u="none" strike="noStrike" cap="none" dirty="0" err="1">
                <a:solidFill>
                  <a:srgbClr val="E0E0E0"/>
                </a:solidFill>
                <a:latin typeface="Calibri"/>
                <a:ea typeface="Calibri"/>
                <a:cs typeface="Calibri"/>
                <a:sym typeface="Calibri"/>
              </a:rPr>
              <a:t>sqlmap</a:t>
            </a:r>
            <a:r>
              <a:rPr lang="en-US" sz="800" b="0" i="0" u="none" strike="noStrike" cap="none" dirty="0">
                <a:solidFill>
                  <a:srgbClr val="E0E0E0"/>
                </a:solidFill>
                <a:latin typeface="Calibri"/>
                <a:ea typeface="Calibri"/>
                <a:cs typeface="Calibri"/>
                <a:sym typeface="Calibri"/>
              </a:rPr>
              <a:t> automated tool</a:t>
            </a:r>
            <a:endParaRPr sz="800" b="0" i="0" u="none" strike="noStrike" cap="none" dirty="0">
              <a:solidFill>
                <a:schemeClr val="dk1"/>
              </a:solidFill>
              <a:latin typeface="Calibri"/>
              <a:ea typeface="Calibri"/>
              <a:cs typeface="Calibri"/>
              <a:sym typeface="Calibri"/>
            </a:endParaRPr>
          </a:p>
        </p:txBody>
      </p:sp>
      <p:sp>
        <p:nvSpPr>
          <p:cNvPr id="296" name="Google Shape;296;p8"/>
          <p:cNvSpPr/>
          <p:nvPr/>
        </p:nvSpPr>
        <p:spPr>
          <a:xfrm>
            <a:off x="357188" y="2046803"/>
            <a:ext cx="4107656" cy="123111"/>
          </a:xfrm>
          <a:prstGeom prst="rect">
            <a:avLst/>
          </a:prstGeom>
          <a:noFill/>
          <a:ln>
            <a:noFill/>
          </a:ln>
        </p:spPr>
        <p:txBody>
          <a:bodyPr spcFirstLastPara="1" wrap="square" lIns="153025"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Successfully enumerated database structure and contents</a:t>
            </a:r>
            <a:endParaRPr sz="800" b="0" i="0" u="none" strike="noStrike" cap="none" dirty="0">
              <a:solidFill>
                <a:schemeClr val="dk1"/>
              </a:solidFill>
              <a:latin typeface="Calibri"/>
              <a:ea typeface="Calibri"/>
              <a:cs typeface="Calibri"/>
              <a:sym typeface="Calibri"/>
            </a:endParaRPr>
          </a:p>
        </p:txBody>
      </p:sp>
      <p:sp>
        <p:nvSpPr>
          <p:cNvPr id="297" name="Google Shape;297;p8"/>
          <p:cNvSpPr/>
          <p:nvPr/>
        </p:nvSpPr>
        <p:spPr>
          <a:xfrm>
            <a:off x="357188" y="2218253"/>
            <a:ext cx="4107656" cy="123111"/>
          </a:xfrm>
          <a:prstGeom prst="rect">
            <a:avLst/>
          </a:prstGeom>
          <a:noFill/>
          <a:ln>
            <a:noFill/>
          </a:ln>
        </p:spPr>
        <p:txBody>
          <a:bodyPr spcFirstLastPara="1" wrap="square" lIns="153025"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Dumped sensitive user records and credentials</a:t>
            </a:r>
            <a:endParaRPr sz="800" b="0" i="0" u="none" strike="noStrike" cap="none" dirty="0">
              <a:solidFill>
                <a:schemeClr val="dk1"/>
              </a:solidFill>
              <a:latin typeface="Calibri"/>
              <a:ea typeface="Calibri"/>
              <a:cs typeface="Calibri"/>
              <a:sym typeface="Calibri"/>
            </a:endParaRPr>
          </a:p>
        </p:txBody>
      </p:sp>
      <p:sp>
        <p:nvSpPr>
          <p:cNvPr id="298" name="Google Shape;298;p8"/>
          <p:cNvSpPr/>
          <p:nvPr/>
        </p:nvSpPr>
        <p:spPr>
          <a:xfrm>
            <a:off x="357188" y="2389703"/>
            <a:ext cx="4107656" cy="123111"/>
          </a:xfrm>
          <a:prstGeom prst="rect">
            <a:avLst/>
          </a:prstGeom>
          <a:noFill/>
          <a:ln>
            <a:noFill/>
          </a:ln>
        </p:spPr>
        <p:txBody>
          <a:bodyPr spcFirstLastPara="1" wrap="square" lIns="153025"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a:solidFill>
                  <a:srgbClr val="E0E0E0"/>
                </a:solidFill>
                <a:latin typeface="Calibri"/>
                <a:ea typeface="Calibri"/>
                <a:cs typeface="Calibri"/>
                <a:sym typeface="Calibri"/>
              </a:rPr>
              <a:t>See screenshot for sqlmap execution evidence</a:t>
            </a:r>
            <a:endParaRPr sz="800" b="0" i="0" u="none" strike="noStrike" cap="none">
              <a:solidFill>
                <a:schemeClr val="dk1"/>
              </a:solidFill>
              <a:latin typeface="Calibri"/>
              <a:ea typeface="Calibri"/>
              <a:cs typeface="Calibri"/>
              <a:sym typeface="Calibri"/>
            </a:endParaRPr>
          </a:p>
        </p:txBody>
      </p:sp>
      <p:sp>
        <p:nvSpPr>
          <p:cNvPr id="299" name="Google Shape;299;p8"/>
          <p:cNvSpPr/>
          <p:nvPr/>
        </p:nvSpPr>
        <p:spPr>
          <a:xfrm>
            <a:off x="357188" y="1844873"/>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00FF41"/>
              </a:buClr>
              <a:buSzPts val="584"/>
              <a:buFont typeface="Calibri"/>
              <a:buNone/>
            </a:pPr>
            <a:r>
              <a:rPr lang="en-US" sz="584" b="1" i="0" u="none" strike="noStrike" cap="none">
                <a:solidFill>
                  <a:srgbClr val="00FF41"/>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300" name="Google Shape;300;p8"/>
          <p:cNvSpPr/>
          <p:nvPr/>
        </p:nvSpPr>
        <p:spPr>
          <a:xfrm>
            <a:off x="357188" y="2016323"/>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00FF41"/>
              </a:buClr>
              <a:buSzPts val="584"/>
              <a:buFont typeface="Calibri"/>
              <a:buNone/>
            </a:pPr>
            <a:r>
              <a:rPr lang="en-US" sz="584" b="1" i="0" u="none" strike="noStrike" cap="none">
                <a:solidFill>
                  <a:srgbClr val="00FF41"/>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301" name="Google Shape;301;p8"/>
          <p:cNvSpPr/>
          <p:nvPr/>
        </p:nvSpPr>
        <p:spPr>
          <a:xfrm>
            <a:off x="357188" y="2187773"/>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00FF41"/>
              </a:buClr>
              <a:buSzPts val="584"/>
              <a:buFont typeface="Calibri"/>
              <a:buNone/>
            </a:pPr>
            <a:r>
              <a:rPr lang="en-US" sz="584" b="1" i="0" u="none" strike="noStrike" cap="none">
                <a:solidFill>
                  <a:srgbClr val="00FF41"/>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302" name="Google Shape;302;p8"/>
          <p:cNvSpPr/>
          <p:nvPr/>
        </p:nvSpPr>
        <p:spPr>
          <a:xfrm>
            <a:off x="357188" y="2359223"/>
            <a:ext cx="42863" cy="128588"/>
          </a:xfrm>
          <a:prstGeom prst="rect">
            <a:avLst/>
          </a:prstGeom>
          <a:noFill/>
          <a:ln>
            <a:noFill/>
          </a:ln>
        </p:spPr>
        <p:txBody>
          <a:bodyPr spcFirstLastPara="1" wrap="square" lIns="0" tIns="0" rIns="0" bIns="0" anchor="t" anchorCtr="0">
            <a:spAutoFit/>
          </a:bodyPr>
          <a:lstStyle/>
          <a:p>
            <a:pPr marL="0" marR="0" lvl="0" indent="0" algn="l" rtl="0">
              <a:lnSpc>
                <a:spcPct val="171232"/>
              </a:lnSpc>
              <a:spcBef>
                <a:spcPts val="0"/>
              </a:spcBef>
              <a:spcAft>
                <a:spcPts val="0"/>
              </a:spcAft>
              <a:buClr>
                <a:srgbClr val="00FF41"/>
              </a:buClr>
              <a:buSzPts val="584"/>
              <a:buFont typeface="Calibri"/>
              <a:buNone/>
            </a:pPr>
            <a:r>
              <a:rPr lang="en-US" sz="584" b="1" i="0" u="none" strike="noStrike" cap="none">
                <a:solidFill>
                  <a:srgbClr val="00FF41"/>
                </a:solidFill>
                <a:latin typeface="Calibri"/>
                <a:ea typeface="Calibri"/>
                <a:cs typeface="Calibri"/>
                <a:sym typeface="Calibri"/>
              </a:rPr>
              <a:t>▸</a:t>
            </a:r>
            <a:endParaRPr sz="584" b="0" i="0" u="none" strike="noStrike" cap="none">
              <a:solidFill>
                <a:schemeClr val="dk1"/>
              </a:solidFill>
              <a:latin typeface="Calibri"/>
              <a:ea typeface="Calibri"/>
              <a:cs typeface="Calibri"/>
              <a:sym typeface="Calibri"/>
            </a:endParaRPr>
          </a:p>
        </p:txBody>
      </p:sp>
      <p:sp>
        <p:nvSpPr>
          <p:cNvPr id="303" name="Google Shape;303;p8"/>
          <p:cNvSpPr/>
          <p:nvPr/>
        </p:nvSpPr>
        <p:spPr>
          <a:xfrm>
            <a:off x="357188" y="2598110"/>
            <a:ext cx="4107656" cy="161263"/>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00D4FF"/>
              </a:buClr>
              <a:buSzPts val="534"/>
              <a:buFont typeface="Calibri"/>
              <a:buNone/>
            </a:pPr>
            <a:r>
              <a:rPr lang="en-US" sz="800" b="1" i="0" u="none" strike="noStrike" cap="none">
                <a:solidFill>
                  <a:srgbClr val="00D4FF"/>
                </a:solidFill>
                <a:latin typeface="Calibri"/>
                <a:ea typeface="Calibri"/>
                <a:cs typeface="Calibri"/>
                <a:sym typeface="Calibri"/>
              </a:rPr>
              <a:t>Impact</a:t>
            </a:r>
            <a:endParaRPr sz="800" b="0" i="0" u="none" strike="noStrike" cap="none">
              <a:solidFill>
                <a:schemeClr val="dk1"/>
              </a:solidFill>
              <a:latin typeface="Calibri"/>
              <a:ea typeface="Calibri"/>
              <a:cs typeface="Calibri"/>
              <a:sym typeface="Calibri"/>
            </a:endParaRPr>
          </a:p>
        </p:txBody>
      </p:sp>
      <p:sp>
        <p:nvSpPr>
          <p:cNvPr id="304" name="Google Shape;304;p8"/>
          <p:cNvSpPr/>
          <p:nvPr/>
        </p:nvSpPr>
        <p:spPr>
          <a:xfrm>
            <a:off x="485775" y="2796159"/>
            <a:ext cx="2696337"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Exposure of sensitive data (user records, emails, credentials, PII)</a:t>
            </a:r>
            <a:endParaRPr sz="800" b="0" i="0" u="none" strike="noStrike" cap="none" dirty="0">
              <a:solidFill>
                <a:schemeClr val="dk1"/>
              </a:solidFill>
              <a:latin typeface="Calibri"/>
              <a:ea typeface="Calibri"/>
              <a:cs typeface="Calibri"/>
              <a:sym typeface="Calibri"/>
            </a:endParaRPr>
          </a:p>
        </p:txBody>
      </p:sp>
      <p:sp>
        <p:nvSpPr>
          <p:cNvPr id="305" name="Google Shape;305;p8"/>
          <p:cNvSpPr/>
          <p:nvPr/>
        </p:nvSpPr>
        <p:spPr>
          <a:xfrm>
            <a:off x="485774" y="2967609"/>
            <a:ext cx="2464689"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Potential modification or deletion of database records</a:t>
            </a:r>
            <a:endParaRPr sz="800" b="0" i="0" u="none" strike="noStrike" cap="none" dirty="0">
              <a:solidFill>
                <a:schemeClr val="dk1"/>
              </a:solidFill>
              <a:latin typeface="Calibri"/>
              <a:ea typeface="Calibri"/>
              <a:cs typeface="Calibri"/>
              <a:sym typeface="Calibri"/>
            </a:endParaRPr>
          </a:p>
        </p:txBody>
      </p:sp>
      <p:sp>
        <p:nvSpPr>
          <p:cNvPr id="306" name="Google Shape;306;p8"/>
          <p:cNvSpPr/>
          <p:nvPr/>
        </p:nvSpPr>
        <p:spPr>
          <a:xfrm>
            <a:off x="485775" y="3139059"/>
            <a:ext cx="2464688"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Privilege escalation if admin credentials are recovered</a:t>
            </a:r>
            <a:endParaRPr sz="800" b="0" i="0" u="none" strike="noStrike" cap="none" dirty="0">
              <a:solidFill>
                <a:schemeClr val="dk1"/>
              </a:solidFill>
              <a:latin typeface="Calibri"/>
              <a:ea typeface="Calibri"/>
              <a:cs typeface="Calibri"/>
              <a:sym typeface="Calibri"/>
            </a:endParaRPr>
          </a:p>
        </p:txBody>
      </p:sp>
      <p:sp>
        <p:nvSpPr>
          <p:cNvPr id="307" name="Google Shape;307;p8"/>
          <p:cNvSpPr/>
          <p:nvPr/>
        </p:nvSpPr>
        <p:spPr>
          <a:xfrm>
            <a:off x="485775" y="3310509"/>
            <a:ext cx="2696336"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21"/>
              <a:buFont typeface="Calibri"/>
              <a:buNone/>
            </a:pPr>
            <a:r>
              <a:rPr lang="en-US" sz="800" b="0" i="0" u="none" strike="noStrike" cap="none" dirty="0">
                <a:solidFill>
                  <a:srgbClr val="E0E0E0"/>
                </a:solidFill>
                <a:latin typeface="Calibri"/>
                <a:ea typeface="Calibri"/>
                <a:cs typeface="Calibri"/>
                <a:sym typeface="Calibri"/>
              </a:rPr>
              <a:t>Further pivoting to internal systems and lateral movement</a:t>
            </a:r>
            <a:endParaRPr sz="800" b="0" i="0" u="none" strike="noStrike" cap="none" dirty="0">
              <a:solidFill>
                <a:schemeClr val="dk1"/>
              </a:solidFill>
              <a:latin typeface="Calibri"/>
              <a:ea typeface="Calibri"/>
              <a:cs typeface="Calibri"/>
              <a:sym typeface="Calibri"/>
            </a:endParaRPr>
          </a:p>
        </p:txBody>
      </p:sp>
      <p:sp>
        <p:nvSpPr>
          <p:cNvPr id="308" name="Google Shape;308;p8"/>
          <p:cNvSpPr/>
          <p:nvPr/>
        </p:nvSpPr>
        <p:spPr>
          <a:xfrm>
            <a:off x="357188" y="3519654"/>
            <a:ext cx="4107656" cy="161263"/>
          </a:xfrm>
          <a:prstGeom prst="rect">
            <a:avLst/>
          </a:prstGeom>
          <a:noFill/>
          <a:ln>
            <a:noFill/>
          </a:ln>
        </p:spPr>
        <p:txBody>
          <a:bodyPr spcFirstLastPara="1" wrap="square" lIns="0" tIns="0" rIns="0" bIns="0" anchor="t" anchorCtr="0">
            <a:spAutoFit/>
          </a:bodyPr>
          <a:lstStyle/>
          <a:p>
            <a:pPr marL="0" marR="0" lvl="0" indent="0" algn="l" rtl="0">
              <a:lnSpc>
                <a:spcPct val="131086"/>
              </a:lnSpc>
              <a:spcBef>
                <a:spcPts val="0"/>
              </a:spcBef>
              <a:spcAft>
                <a:spcPts val="0"/>
              </a:spcAft>
              <a:buClr>
                <a:srgbClr val="00D4FF"/>
              </a:buClr>
              <a:buSzPts val="534"/>
              <a:buFont typeface="Calibri"/>
              <a:buNone/>
            </a:pPr>
            <a:r>
              <a:rPr lang="en-US" sz="800" b="1" i="0" u="none" strike="noStrike" cap="none">
                <a:solidFill>
                  <a:srgbClr val="00D4FF"/>
                </a:solidFill>
                <a:latin typeface="Calibri"/>
                <a:ea typeface="Calibri"/>
                <a:cs typeface="Calibri"/>
                <a:sym typeface="Calibri"/>
              </a:rPr>
              <a:t>Recommendation</a:t>
            </a:r>
            <a:endParaRPr sz="800" b="0" i="0" u="none" strike="noStrike" cap="none">
              <a:solidFill>
                <a:schemeClr val="dk1"/>
              </a:solidFill>
              <a:latin typeface="Calibri"/>
              <a:ea typeface="Calibri"/>
              <a:cs typeface="Calibri"/>
              <a:sym typeface="Calibri"/>
            </a:endParaRPr>
          </a:p>
        </p:txBody>
      </p:sp>
      <p:sp>
        <p:nvSpPr>
          <p:cNvPr id="309" name="Google Shape;309;p8"/>
          <p:cNvSpPr/>
          <p:nvPr/>
        </p:nvSpPr>
        <p:spPr>
          <a:xfrm>
            <a:off x="357188" y="3687961"/>
            <a:ext cx="4107656" cy="685800"/>
          </a:xfrm>
          <a:prstGeom prst="rect">
            <a:avLst/>
          </a:prstGeom>
          <a:solidFill>
            <a:srgbClr val="00FF41">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357188" y="3687961"/>
            <a:ext cx="21431" cy="6858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57188" y="3687961"/>
            <a:ext cx="4107656" cy="698637"/>
          </a:xfrm>
          <a:prstGeom prst="rect">
            <a:avLst/>
          </a:prstGeom>
          <a:noFill/>
          <a:ln>
            <a:noFill/>
          </a:ln>
        </p:spPr>
        <p:txBody>
          <a:bodyPr spcFirstLastPara="1" wrap="square" lIns="102100" tIns="102100" rIns="102100" bIns="102100" anchor="t" anchorCtr="0">
            <a:spAutoFit/>
          </a:bodyPr>
          <a:lstStyle/>
          <a:p>
            <a:pPr marL="0" marR="0" lvl="0" indent="0" algn="l" rtl="0">
              <a:spcBef>
                <a:spcPts val="0"/>
              </a:spcBef>
              <a:spcAft>
                <a:spcPts val="0"/>
              </a:spcAft>
              <a:buClr>
                <a:srgbClr val="E0E0E0"/>
              </a:buClr>
              <a:buSzPts val="584"/>
              <a:buFont typeface="Calibri"/>
              <a:buNone/>
            </a:pPr>
            <a:r>
              <a:rPr lang="en-US" sz="800" b="1" i="0" u="none" strike="noStrike" cap="none" dirty="0">
                <a:solidFill>
                  <a:srgbClr val="E0E0E0"/>
                </a:solidFill>
                <a:latin typeface="Calibri"/>
                <a:ea typeface="Calibri"/>
                <a:cs typeface="Calibri"/>
                <a:sym typeface="Calibri"/>
              </a:rPr>
              <a:t>Immediate Actions:</a:t>
            </a:r>
            <a:r>
              <a:rPr lang="en-US" sz="800" b="0" i="0" u="none" strike="noStrike" cap="none" dirty="0">
                <a:solidFill>
                  <a:srgbClr val="E0E0E0"/>
                </a:solidFill>
                <a:latin typeface="Calibri"/>
                <a:ea typeface="Calibri"/>
                <a:cs typeface="Calibri"/>
                <a:sym typeface="Calibri"/>
              </a:rPr>
              <a:t> Use prepared statements/parameterized queries for all database interactions. Validate and whitelist input for the id parameter. Sanitize inputs, enforce least-privilege database accounts, and implement a Web Application Firewall (WAF) to block suspicious query patterns.</a:t>
            </a:r>
            <a:endParaRPr sz="800" b="0" i="0" u="none" strike="noStrike" cap="none" dirty="0">
              <a:solidFill>
                <a:schemeClr val="dk1"/>
              </a:solidFill>
              <a:latin typeface="Calibri"/>
              <a:ea typeface="Calibri"/>
              <a:cs typeface="Calibri"/>
              <a:sym typeface="Calibri"/>
            </a:endParaRPr>
          </a:p>
        </p:txBody>
      </p:sp>
      <p:sp>
        <p:nvSpPr>
          <p:cNvPr id="312" name="Google Shape;312;p8"/>
          <p:cNvSpPr/>
          <p:nvPr/>
        </p:nvSpPr>
        <p:spPr>
          <a:xfrm>
            <a:off x="4679156" y="730448"/>
            <a:ext cx="4107656" cy="3970139"/>
          </a:xfrm>
          <a:prstGeom prst="rect">
            <a:avLst/>
          </a:prstGeom>
          <a:solidFill>
            <a:srgbClr val="00FF41">
              <a:alpha val="4705"/>
            </a:srgbClr>
          </a:solidFill>
          <a:ln w="18275" cap="flat" cmpd="sng">
            <a:solidFill>
              <a:srgbClr val="00FF4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5998992" y="2548533"/>
            <a:ext cx="1467957" cy="155377"/>
          </a:xfrm>
          <a:prstGeom prst="rect">
            <a:avLst/>
          </a:prstGeom>
          <a:noFill/>
          <a:ln>
            <a:noFill/>
          </a:ln>
        </p:spPr>
        <p:txBody>
          <a:bodyPr spcFirstLastPara="1" wrap="square" lIns="0" tIns="0" rIns="0" bIns="0" anchor="t" anchorCtr="0">
            <a:spAutoFit/>
          </a:bodyPr>
          <a:lstStyle/>
          <a:p>
            <a:pPr marL="0" marR="0" lvl="0" indent="0" algn="ctr" rtl="0">
              <a:lnSpc>
                <a:spcPct val="140306"/>
              </a:lnSpc>
              <a:spcBef>
                <a:spcPts val="0"/>
              </a:spcBef>
              <a:spcAft>
                <a:spcPts val="0"/>
              </a:spcAft>
              <a:buClr>
                <a:srgbClr val="00FF41"/>
              </a:buClr>
              <a:buSzPts val="784"/>
              <a:buFont typeface="Calibri"/>
              <a:buNone/>
            </a:pPr>
            <a:r>
              <a:rPr lang="en-US" sz="784" b="1" i="0" u="none" strike="noStrike" cap="none">
                <a:solidFill>
                  <a:srgbClr val="00FF41"/>
                </a:solidFill>
                <a:latin typeface="Calibri"/>
                <a:ea typeface="Calibri"/>
                <a:cs typeface="Calibri"/>
                <a:sym typeface="Calibri"/>
              </a:rPr>
              <a:t>Insert Screenshot Here</a:t>
            </a:r>
            <a:endParaRPr sz="784" b="0" i="0" u="none" strike="noStrike" cap="none">
              <a:solidFill>
                <a:schemeClr val="dk1"/>
              </a:solidFill>
              <a:latin typeface="Calibri"/>
              <a:ea typeface="Calibri"/>
              <a:cs typeface="Calibri"/>
              <a:sym typeface="Calibri"/>
            </a:endParaRPr>
          </a:p>
        </p:txBody>
      </p:sp>
      <p:sp>
        <p:nvSpPr>
          <p:cNvPr id="314" name="Google Shape;314;p8"/>
          <p:cNvSpPr/>
          <p:nvPr/>
        </p:nvSpPr>
        <p:spPr>
          <a:xfrm>
            <a:off x="5998992" y="2775347"/>
            <a:ext cx="1467957" cy="107156"/>
          </a:xfrm>
          <a:prstGeom prst="rect">
            <a:avLst/>
          </a:prstGeom>
          <a:noFill/>
          <a:ln>
            <a:noFill/>
          </a:ln>
        </p:spPr>
        <p:txBody>
          <a:bodyPr spcFirstLastPara="1" wrap="square" lIns="0" tIns="0" rIns="0"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0" u="none" strike="noStrike" cap="none">
                <a:solidFill>
                  <a:srgbClr val="00D4FF"/>
                </a:solidFill>
                <a:latin typeface="Calibri"/>
                <a:ea typeface="Calibri"/>
                <a:cs typeface="Calibri"/>
                <a:sym typeface="Calibri"/>
              </a:rPr>
              <a:t>sqlmap Execution Evidence</a:t>
            </a:r>
            <a:endParaRPr sz="568" b="0" i="0" u="none" strike="noStrike" cap="none">
              <a:solidFill>
                <a:schemeClr val="dk1"/>
              </a:solidFill>
              <a:latin typeface="Calibri"/>
              <a:ea typeface="Calibri"/>
              <a:cs typeface="Calibri"/>
              <a:sym typeface="Calibri"/>
            </a:endParaRPr>
          </a:p>
        </p:txBody>
      </p:sp>
      <p:sp>
        <p:nvSpPr>
          <p:cNvPr id="315" name="Google Shape;315;p8"/>
          <p:cNvSpPr/>
          <p:nvPr/>
        </p:nvSpPr>
        <p:spPr>
          <a:xfrm>
            <a:off x="5822882" y="4786313"/>
            <a:ext cx="1820177" cy="107156"/>
          </a:xfrm>
          <a:prstGeom prst="rect">
            <a:avLst/>
          </a:prstGeom>
          <a:noFill/>
          <a:ln>
            <a:noFill/>
          </a:ln>
        </p:spPr>
        <p:txBody>
          <a:bodyPr spcFirstLastPara="1" wrap="square" lIns="0" tIns="0" rIns="0"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1" u="none" strike="noStrike" cap="none">
                <a:solidFill>
                  <a:srgbClr val="00D4FF"/>
                </a:solidFill>
                <a:latin typeface="Calibri"/>
                <a:ea typeface="Calibri"/>
                <a:cs typeface="Calibri"/>
                <a:sym typeface="Calibri"/>
              </a:rPr>
              <a:t>Additional instances of this vulnerability were found.</a:t>
            </a:r>
            <a:endParaRPr sz="568" b="0" i="0" u="none" strike="noStrike" cap="none">
              <a:solidFill>
                <a:schemeClr val="dk1"/>
              </a:solidFill>
              <a:latin typeface="Calibri"/>
              <a:ea typeface="Calibri"/>
              <a:cs typeface="Calibri"/>
              <a:sym typeface="Calibri"/>
            </a:endParaRPr>
          </a:p>
        </p:txBody>
      </p:sp>
      <p:pic>
        <p:nvPicPr>
          <p:cNvPr id="316" name="Google Shape;316;p8"/>
          <p:cNvPicPr preferRelativeResize="0"/>
          <p:nvPr/>
        </p:nvPicPr>
        <p:blipFill>
          <a:blip r:embed="rId4"/>
          <a:srcRect/>
          <a:stretch/>
        </p:blipFill>
        <p:spPr>
          <a:xfrm>
            <a:off x="4742987" y="842730"/>
            <a:ext cx="3978660" cy="3766441"/>
          </a:xfrm>
          <a:prstGeom prst="rect">
            <a:avLst/>
          </a:prstGeom>
          <a:solidFill>
            <a:srgbClr val="00FF41">
              <a:alpha val="4710"/>
            </a:srgbClr>
          </a:solidFill>
          <a:ln w="18275" cap="flat" cmpd="sng">
            <a:solidFill>
              <a:srgbClr val="00FF41"/>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9" descr="preencoded.png"/>
          <p:cNvPicPr preferRelativeResize="0"/>
          <p:nvPr/>
        </p:nvPicPr>
        <p:blipFill rotWithShape="1">
          <a:blip r:embed="rId3">
            <a:alphaModFix/>
          </a:blip>
          <a:srcRect/>
          <a:stretch/>
        </p:blipFill>
        <p:spPr>
          <a:xfrm>
            <a:off x="0" y="-134475"/>
            <a:ext cx="9144002" cy="5369000"/>
          </a:xfrm>
          <a:prstGeom prst="rect">
            <a:avLst/>
          </a:prstGeom>
          <a:noFill/>
          <a:ln>
            <a:noFill/>
          </a:ln>
        </p:spPr>
      </p:pic>
      <p:sp>
        <p:nvSpPr>
          <p:cNvPr id="323" name="Google Shape;323;p9"/>
          <p:cNvSpPr/>
          <p:nvPr/>
        </p:nvSpPr>
        <p:spPr>
          <a:xfrm>
            <a:off x="357200" y="285750"/>
            <a:ext cx="8429700" cy="3654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357200" y="637792"/>
            <a:ext cx="8429700" cy="132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357200" y="323871"/>
            <a:ext cx="483900" cy="213300"/>
          </a:xfrm>
          <a:prstGeom prst="rect">
            <a:avLst/>
          </a:prstGeom>
          <a:solidFill>
            <a:srgbClr val="FF99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357200" y="269007"/>
            <a:ext cx="538912" cy="306065"/>
          </a:xfrm>
          <a:prstGeom prst="rect">
            <a:avLst/>
          </a:prstGeom>
          <a:noFill/>
          <a:ln>
            <a:noFill/>
          </a:ln>
        </p:spPr>
        <p:txBody>
          <a:bodyPr spcFirstLastPara="1" wrap="square" lIns="136000" tIns="68050" rIns="136000" bIns="68050" anchor="t" anchorCtr="0">
            <a:spAutoFit/>
          </a:bodyPr>
          <a:lstStyle/>
          <a:p>
            <a:pPr marL="0" marR="0" lvl="0" indent="0" algn="l" rtl="0">
              <a:lnSpc>
                <a:spcPct val="136986"/>
              </a:lnSpc>
              <a:spcBef>
                <a:spcPts val="0"/>
              </a:spcBef>
              <a:spcAft>
                <a:spcPts val="0"/>
              </a:spcAft>
              <a:buClr>
                <a:srgbClr val="1A1A1A"/>
              </a:buClr>
              <a:buSzPts val="584"/>
              <a:buFont typeface="Calibri"/>
              <a:buNone/>
            </a:pPr>
            <a:r>
              <a:rPr lang="en-US" sz="800" b="1" i="0" u="none" strike="noStrike" cap="none" dirty="0">
                <a:solidFill>
                  <a:srgbClr val="1A1A1A"/>
                </a:solidFill>
                <a:latin typeface="Calibri"/>
                <a:ea typeface="Calibri"/>
                <a:cs typeface="Calibri"/>
                <a:sym typeface="Calibri"/>
              </a:rPr>
              <a:t>HIGH</a:t>
            </a:r>
            <a:endParaRPr sz="800" b="0" i="0" u="none" strike="noStrike" cap="none" dirty="0">
              <a:solidFill>
                <a:schemeClr val="dk1"/>
              </a:solidFill>
              <a:latin typeface="Calibri"/>
              <a:ea typeface="Calibri"/>
              <a:cs typeface="Calibri"/>
              <a:sym typeface="Calibri"/>
            </a:endParaRPr>
          </a:p>
        </p:txBody>
      </p:sp>
      <p:sp>
        <p:nvSpPr>
          <p:cNvPr id="327" name="Google Shape;327;p9"/>
          <p:cNvSpPr/>
          <p:nvPr/>
        </p:nvSpPr>
        <p:spPr>
          <a:xfrm>
            <a:off x="983840" y="267462"/>
            <a:ext cx="7070100" cy="252900"/>
          </a:xfrm>
          <a:prstGeom prst="rect">
            <a:avLst/>
          </a:prstGeom>
          <a:noFill/>
          <a:ln>
            <a:noFill/>
          </a:ln>
        </p:spPr>
        <p:txBody>
          <a:bodyPr spcFirstLastPara="1" wrap="square" lIns="0" tIns="0" rIns="0" bIns="0" anchor="t" anchorCtr="0">
            <a:spAutoFit/>
          </a:bodyPr>
          <a:lstStyle/>
          <a:p>
            <a:pPr marL="0" marR="0" lvl="0" indent="0" algn="l" rtl="0">
              <a:lnSpc>
                <a:spcPct val="136005"/>
              </a:lnSpc>
              <a:spcBef>
                <a:spcPts val="0"/>
              </a:spcBef>
              <a:spcAft>
                <a:spcPts val="0"/>
              </a:spcAft>
              <a:buClr>
                <a:srgbClr val="00FF41"/>
              </a:buClr>
              <a:buSzPts val="1397"/>
              <a:buFont typeface="Calibri"/>
              <a:buNone/>
            </a:pPr>
            <a:r>
              <a:rPr lang="en-US" sz="1397" b="1" i="0" u="none" strike="noStrike" cap="none" dirty="0">
                <a:solidFill>
                  <a:srgbClr val="00FF41"/>
                </a:solidFill>
                <a:latin typeface="Calibri"/>
                <a:ea typeface="Calibri"/>
                <a:cs typeface="Calibri"/>
                <a:sym typeface="Calibri"/>
              </a:rPr>
              <a:t>XML External Entity (XXE) Injection</a:t>
            </a:r>
            <a:endParaRPr sz="1397" b="0" i="0" u="none" strike="noStrike" cap="none" dirty="0">
              <a:solidFill>
                <a:schemeClr val="dk1"/>
              </a:solidFill>
              <a:latin typeface="Calibri"/>
              <a:ea typeface="Calibri"/>
              <a:cs typeface="Calibri"/>
              <a:sym typeface="Calibri"/>
            </a:endParaRPr>
          </a:p>
        </p:txBody>
      </p:sp>
      <p:sp>
        <p:nvSpPr>
          <p:cNvPr id="328" name="Google Shape;328;p9"/>
          <p:cNvSpPr/>
          <p:nvPr/>
        </p:nvSpPr>
        <p:spPr>
          <a:xfrm>
            <a:off x="8196823" y="298973"/>
            <a:ext cx="590100" cy="226500"/>
          </a:xfrm>
          <a:prstGeom prst="rect">
            <a:avLst/>
          </a:prstGeom>
          <a:solidFill>
            <a:srgbClr val="FF9933">
              <a:alpha val="9803"/>
            </a:srgbClr>
          </a:solidFill>
          <a:ln w="9525" cap="flat" cmpd="sng">
            <a:solidFill>
              <a:srgbClr val="FF993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8196822" y="262397"/>
            <a:ext cx="657185" cy="306065"/>
          </a:xfrm>
          <a:prstGeom prst="rect">
            <a:avLst/>
          </a:prstGeom>
          <a:noFill/>
          <a:ln>
            <a:noFill/>
          </a:ln>
        </p:spPr>
        <p:txBody>
          <a:bodyPr spcFirstLastPara="1" wrap="square" lIns="102100" tIns="68050" rIns="102100" bIns="68050" anchor="t" anchorCtr="0">
            <a:spAutoFit/>
          </a:bodyPr>
          <a:lstStyle/>
          <a:p>
            <a:pPr marL="0" marR="0" lvl="0" indent="0" algn="l" rtl="0">
              <a:lnSpc>
                <a:spcPct val="136986"/>
              </a:lnSpc>
              <a:spcBef>
                <a:spcPts val="0"/>
              </a:spcBef>
              <a:spcAft>
                <a:spcPts val="0"/>
              </a:spcAft>
              <a:buClr>
                <a:srgbClr val="FF9933"/>
              </a:buClr>
              <a:buSzPts val="584"/>
              <a:buFont typeface="Calibri"/>
              <a:buNone/>
            </a:pPr>
            <a:r>
              <a:rPr lang="en-US" sz="800" b="1" i="0" u="none" strike="noStrike" cap="none" dirty="0">
                <a:solidFill>
                  <a:srgbClr val="FF9933"/>
                </a:solidFill>
                <a:latin typeface="Calibri"/>
                <a:ea typeface="Calibri"/>
                <a:cs typeface="Calibri"/>
                <a:sym typeface="Calibri"/>
              </a:rPr>
              <a:t>CVSS 8.6</a:t>
            </a:r>
            <a:endParaRPr sz="800" b="0" i="0" u="none" strike="noStrike" cap="none" dirty="0">
              <a:solidFill>
                <a:schemeClr val="dk1"/>
              </a:solidFill>
              <a:latin typeface="Calibri"/>
              <a:ea typeface="Calibri"/>
              <a:cs typeface="Calibri"/>
              <a:sym typeface="Calibri"/>
            </a:endParaRPr>
          </a:p>
        </p:txBody>
      </p:sp>
      <p:sp>
        <p:nvSpPr>
          <p:cNvPr id="330" name="Google Shape;330;p9"/>
          <p:cNvSpPr/>
          <p:nvPr/>
        </p:nvSpPr>
        <p:spPr>
          <a:xfrm>
            <a:off x="357200" y="803068"/>
            <a:ext cx="4107600" cy="794400"/>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357200" y="803068"/>
            <a:ext cx="21300" cy="7944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464356" y="871756"/>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dirty="0">
                <a:solidFill>
                  <a:srgbClr val="00D4FF"/>
                </a:solidFill>
                <a:latin typeface="Calibri"/>
                <a:ea typeface="Calibri"/>
                <a:cs typeface="Calibri"/>
                <a:sym typeface="Calibri"/>
              </a:rPr>
              <a:t>VULNERABILITY DESCRIPTION</a:t>
            </a:r>
            <a:endParaRPr sz="800" b="0" i="0" u="none" strike="noStrike" cap="none" dirty="0">
              <a:solidFill>
                <a:schemeClr val="dk1"/>
              </a:solidFill>
              <a:latin typeface="Calibri"/>
              <a:ea typeface="Calibri"/>
              <a:cs typeface="Calibri"/>
              <a:sym typeface="Calibri"/>
            </a:endParaRPr>
          </a:p>
        </p:txBody>
      </p:sp>
      <p:sp>
        <p:nvSpPr>
          <p:cNvPr id="333" name="Google Shape;333;p9"/>
          <p:cNvSpPr/>
          <p:nvPr/>
        </p:nvSpPr>
        <p:spPr>
          <a:xfrm>
            <a:off x="464356" y="1085694"/>
            <a:ext cx="389340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dirty="0">
                <a:solidFill>
                  <a:srgbClr val="E0E0E0"/>
                </a:solidFill>
                <a:latin typeface="Calibri"/>
                <a:ea typeface="Calibri"/>
                <a:cs typeface="Calibri"/>
                <a:sym typeface="Calibri"/>
              </a:rPr>
              <a:t>The XML parser accepts external entity definitions. By supplying a malicious DTD referencing local files, the application exposes server filesystem contents. An attacker can craft XML payloads to read sensitive files from the server.</a:t>
            </a:r>
            <a:endParaRPr sz="800" b="0" i="0" u="none" strike="noStrike" cap="none" dirty="0">
              <a:solidFill>
                <a:schemeClr val="dk1"/>
              </a:solidFill>
              <a:latin typeface="Calibri"/>
              <a:ea typeface="Calibri"/>
              <a:cs typeface="Calibri"/>
              <a:sym typeface="Calibri"/>
            </a:endParaRPr>
          </a:p>
        </p:txBody>
      </p:sp>
      <p:sp>
        <p:nvSpPr>
          <p:cNvPr id="334" name="Google Shape;334;p9"/>
          <p:cNvSpPr/>
          <p:nvPr/>
        </p:nvSpPr>
        <p:spPr>
          <a:xfrm>
            <a:off x="357200" y="1729553"/>
            <a:ext cx="4107600" cy="1308600"/>
          </a:xfrm>
          <a:prstGeom prst="rect">
            <a:avLst/>
          </a:prstGeom>
          <a:solidFill>
            <a:srgbClr val="00FF41">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357200" y="1729553"/>
            <a:ext cx="21300" cy="1308600"/>
          </a:xfrm>
          <a:prstGeom prst="rect">
            <a:avLst/>
          </a:prstGeom>
          <a:solidFill>
            <a:srgbClr val="00FF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464356" y="1798239"/>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PROOF OF CONCEPT</a:t>
            </a:r>
            <a:endParaRPr sz="800" b="0" i="0" u="none" strike="noStrike" cap="none">
              <a:solidFill>
                <a:schemeClr val="dk1"/>
              </a:solidFill>
              <a:latin typeface="Calibri"/>
              <a:ea typeface="Calibri"/>
              <a:cs typeface="Calibri"/>
              <a:sym typeface="Calibri"/>
            </a:endParaRPr>
          </a:p>
        </p:txBody>
      </p:sp>
      <p:sp>
        <p:nvSpPr>
          <p:cNvPr id="337" name="Google Shape;337;p9"/>
          <p:cNvSpPr/>
          <p:nvPr/>
        </p:nvSpPr>
        <p:spPr>
          <a:xfrm>
            <a:off x="464356" y="2012177"/>
            <a:ext cx="3893400" cy="24622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Converted the request to POST and submitted XML containing a malicious DTD referencing system files:</a:t>
            </a:r>
            <a:endParaRPr sz="800" b="0" i="0" u="none" strike="noStrike" cap="none">
              <a:solidFill>
                <a:schemeClr val="dk1"/>
              </a:solidFill>
              <a:latin typeface="Calibri"/>
              <a:ea typeface="Calibri"/>
              <a:cs typeface="Calibri"/>
              <a:sym typeface="Calibri"/>
            </a:endParaRPr>
          </a:p>
        </p:txBody>
      </p:sp>
      <p:sp>
        <p:nvSpPr>
          <p:cNvPr id="338" name="Google Shape;338;p9"/>
          <p:cNvSpPr/>
          <p:nvPr/>
        </p:nvSpPr>
        <p:spPr>
          <a:xfrm>
            <a:off x="464356" y="2340047"/>
            <a:ext cx="3893400" cy="271200"/>
          </a:xfrm>
          <a:prstGeom prst="rect">
            <a:avLst/>
          </a:prstGeom>
          <a:solidFill>
            <a:srgbClr val="000000">
              <a:alpha val="49803"/>
            </a:srgbClr>
          </a:solidFill>
          <a:ln w="9525" cap="flat" cmpd="sng">
            <a:solidFill>
              <a:srgbClr val="00D4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464356" y="2302133"/>
            <a:ext cx="3893400" cy="357646"/>
          </a:xfrm>
          <a:prstGeom prst="rect">
            <a:avLst/>
          </a:prstGeom>
          <a:noFill/>
          <a:ln>
            <a:noFill/>
          </a:ln>
        </p:spPr>
        <p:txBody>
          <a:bodyPr spcFirstLastPara="1" wrap="square" lIns="102100" tIns="102100" rIns="102100" bIns="102100" anchor="t" anchorCtr="0">
            <a:spAutoFit/>
          </a:bodyPr>
          <a:lstStyle/>
          <a:p>
            <a:pPr marL="0" marR="0" lvl="0" indent="0" algn="l" rtl="0">
              <a:lnSpc>
                <a:spcPct val="123239"/>
              </a:lnSpc>
              <a:spcBef>
                <a:spcPts val="0"/>
              </a:spcBef>
              <a:spcAft>
                <a:spcPts val="0"/>
              </a:spcAft>
              <a:buClr>
                <a:srgbClr val="00D4FF"/>
              </a:buClr>
              <a:buSzPts val="568"/>
              <a:buFont typeface="Calibri"/>
              <a:buNone/>
            </a:pPr>
            <a:r>
              <a:rPr lang="en-US" sz="800" b="0" i="0" u="none" strike="noStrike" cap="none" dirty="0">
                <a:solidFill>
                  <a:srgbClr val="00D4FF"/>
                </a:solidFill>
                <a:latin typeface="Calibri"/>
                <a:ea typeface="Calibri"/>
                <a:cs typeface="Calibri"/>
                <a:sym typeface="Calibri"/>
              </a:rPr>
              <a:t>SYSTEM "file:///etc/passwd"</a:t>
            </a:r>
            <a:endParaRPr sz="800" b="0" i="0" u="none" strike="noStrike" cap="none" dirty="0">
              <a:solidFill>
                <a:schemeClr val="dk1"/>
              </a:solidFill>
              <a:latin typeface="Calibri"/>
              <a:ea typeface="Calibri"/>
              <a:cs typeface="Calibri"/>
              <a:sym typeface="Calibri"/>
            </a:endParaRPr>
          </a:p>
        </p:txBody>
      </p:sp>
      <p:sp>
        <p:nvSpPr>
          <p:cNvPr id="340" name="Google Shape;340;p9"/>
          <p:cNvSpPr/>
          <p:nvPr/>
        </p:nvSpPr>
        <p:spPr>
          <a:xfrm>
            <a:off x="464356" y="2650769"/>
            <a:ext cx="3893400" cy="123111"/>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The server returned contents of /etc/passwd in the response, confirming XXE vulnerability.</a:t>
            </a:r>
            <a:endParaRPr sz="800" b="0" i="0" u="none" strike="noStrike" cap="none">
              <a:solidFill>
                <a:schemeClr val="dk1"/>
              </a:solidFill>
              <a:latin typeface="Calibri"/>
              <a:ea typeface="Calibri"/>
              <a:cs typeface="Calibri"/>
              <a:sym typeface="Calibri"/>
            </a:endParaRPr>
          </a:p>
        </p:txBody>
      </p:sp>
      <p:sp>
        <p:nvSpPr>
          <p:cNvPr id="341" name="Google Shape;341;p9"/>
          <p:cNvSpPr/>
          <p:nvPr/>
        </p:nvSpPr>
        <p:spPr>
          <a:xfrm>
            <a:off x="357200" y="3157138"/>
            <a:ext cx="4107600" cy="931800"/>
          </a:xfrm>
          <a:prstGeom prst="rect">
            <a:avLst/>
          </a:prstGeom>
          <a:solidFill>
            <a:srgbClr val="FF3333">
              <a:alpha val="470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357200" y="3157138"/>
            <a:ext cx="21300" cy="931800"/>
          </a:xfrm>
          <a:prstGeom prst="rect">
            <a:avLst/>
          </a:prstGeom>
          <a:solidFill>
            <a:srgbClr val="FF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464356" y="3225825"/>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FF3333"/>
              </a:buClr>
              <a:buSzPts val="634"/>
              <a:buFont typeface="Calibri"/>
              <a:buNone/>
            </a:pPr>
            <a:r>
              <a:rPr lang="en-US" sz="800" b="1" i="0" u="none" strike="noStrike" cap="none">
                <a:solidFill>
                  <a:srgbClr val="FF3333"/>
                </a:solidFill>
                <a:latin typeface="Calibri"/>
                <a:ea typeface="Calibri"/>
                <a:cs typeface="Calibri"/>
                <a:sym typeface="Calibri"/>
              </a:rPr>
              <a:t>IMPACT</a:t>
            </a:r>
            <a:endParaRPr sz="800" b="0" i="0" u="none" strike="noStrike" cap="none">
              <a:solidFill>
                <a:schemeClr val="dk1"/>
              </a:solidFill>
              <a:latin typeface="Calibri"/>
              <a:ea typeface="Calibri"/>
              <a:cs typeface="Calibri"/>
              <a:sym typeface="Calibri"/>
            </a:endParaRPr>
          </a:p>
        </p:txBody>
      </p:sp>
      <p:sp>
        <p:nvSpPr>
          <p:cNvPr id="344" name="Google Shape;344;p9"/>
          <p:cNvSpPr/>
          <p:nvPr/>
        </p:nvSpPr>
        <p:spPr>
          <a:xfrm>
            <a:off x="464356" y="3439763"/>
            <a:ext cx="3893400" cy="492443"/>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 • </a:t>
            </a:r>
            <a:r>
              <a:rPr lang="en-US" sz="800" b="0" i="0" u="none" strike="noStrike" cap="none" dirty="0">
                <a:solidFill>
                  <a:srgbClr val="E0E0E0"/>
                </a:solidFill>
                <a:latin typeface="Calibri"/>
                <a:ea typeface="Calibri"/>
                <a:cs typeface="Calibri"/>
                <a:sym typeface="Calibri"/>
              </a:rPr>
              <a:t>Disclosure of sensitive local files (configs, credentials)</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Access to /</a:t>
            </a:r>
            <a:r>
              <a:rPr lang="en-US" sz="800" b="0" i="0" u="none" strike="noStrike" cap="none" dirty="0" err="1">
                <a:solidFill>
                  <a:srgbClr val="E0E0E0"/>
                </a:solidFill>
                <a:latin typeface="Calibri"/>
                <a:ea typeface="Calibri"/>
                <a:cs typeface="Calibri"/>
                <a:sym typeface="Calibri"/>
              </a:rPr>
              <a:t>etc</a:t>
            </a:r>
            <a:r>
              <a:rPr lang="en-US" sz="800" b="0" i="0" u="none" strike="noStrike" cap="none" dirty="0">
                <a:solidFill>
                  <a:srgbClr val="E0E0E0"/>
                </a:solidFill>
                <a:latin typeface="Calibri"/>
                <a:ea typeface="Calibri"/>
                <a:cs typeface="Calibri"/>
                <a:sym typeface="Calibri"/>
              </a:rPr>
              <a:t>/passwd and other system files</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Potential escalation to SSRF or RCE</a:t>
            </a:r>
            <a:br>
              <a:rPr lang="en-US" sz="800" b="0" i="0" u="none" strike="noStrike" cap="none" dirty="0">
                <a:solidFill>
                  <a:srgbClr val="E0E0E0"/>
                </a:solidFill>
                <a:latin typeface="Calibri"/>
                <a:ea typeface="Calibri"/>
                <a:cs typeface="Calibri"/>
                <a:sym typeface="Calibri"/>
              </a:rPr>
            </a:br>
            <a:r>
              <a:rPr lang="en-US" sz="800" b="0" i="0" u="none" strike="noStrike" cap="none" dirty="0">
                <a:solidFill>
                  <a:srgbClr val="E0E0E0"/>
                </a:solidFill>
                <a:latin typeface="Calibri"/>
                <a:ea typeface="Calibri"/>
                <a:cs typeface="Calibri"/>
                <a:sym typeface="Calibri"/>
              </a:rPr>
              <a:t> • Information disclosure for further attacks</a:t>
            </a:r>
            <a:endParaRPr sz="800" b="0" i="0" u="none" strike="noStrike" cap="none" dirty="0">
              <a:solidFill>
                <a:schemeClr val="dk1"/>
              </a:solidFill>
              <a:latin typeface="Calibri"/>
              <a:ea typeface="Calibri"/>
              <a:cs typeface="Calibri"/>
              <a:sym typeface="Calibri"/>
            </a:endParaRPr>
          </a:p>
        </p:txBody>
      </p:sp>
      <p:sp>
        <p:nvSpPr>
          <p:cNvPr id="345" name="Google Shape;345;p9"/>
          <p:cNvSpPr/>
          <p:nvPr/>
        </p:nvSpPr>
        <p:spPr>
          <a:xfrm>
            <a:off x="357200" y="4221113"/>
            <a:ext cx="4107600" cy="794400"/>
          </a:xfrm>
          <a:prstGeom prst="rect">
            <a:avLst/>
          </a:prstGeom>
          <a:solidFill>
            <a:srgbClr val="00D4FF">
              <a:alpha val="2745"/>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357200" y="4221113"/>
            <a:ext cx="21300" cy="7944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464356" y="4289799"/>
            <a:ext cx="3893400" cy="174791"/>
          </a:xfrm>
          <a:prstGeom prst="rect">
            <a:avLst/>
          </a:prstGeom>
          <a:noFill/>
          <a:ln>
            <a:noFill/>
          </a:ln>
        </p:spPr>
        <p:txBody>
          <a:bodyPr spcFirstLastPara="1" wrap="square" lIns="0" tIns="0" rIns="0" bIns="0" anchor="t" anchorCtr="0">
            <a:spAutoFit/>
          </a:bodyPr>
          <a:lstStyle/>
          <a:p>
            <a:pPr marL="0" marR="0" lvl="0" indent="0" algn="l" rtl="0">
              <a:lnSpc>
                <a:spcPct val="141955"/>
              </a:lnSpc>
              <a:spcBef>
                <a:spcPts val="0"/>
              </a:spcBef>
              <a:spcAft>
                <a:spcPts val="0"/>
              </a:spcAft>
              <a:buClr>
                <a:srgbClr val="00D4FF"/>
              </a:buClr>
              <a:buSzPts val="634"/>
              <a:buFont typeface="Calibri"/>
              <a:buNone/>
            </a:pPr>
            <a:r>
              <a:rPr lang="en-US" sz="800" b="1" i="0" u="none" strike="noStrike" cap="none">
                <a:solidFill>
                  <a:srgbClr val="00D4FF"/>
                </a:solidFill>
                <a:latin typeface="Calibri"/>
                <a:ea typeface="Calibri"/>
                <a:cs typeface="Calibri"/>
                <a:sym typeface="Calibri"/>
              </a:rPr>
              <a:t>RECOMMENDATION</a:t>
            </a:r>
            <a:endParaRPr sz="800" b="0" i="0" u="none" strike="noStrike" cap="none">
              <a:solidFill>
                <a:schemeClr val="dk1"/>
              </a:solidFill>
              <a:latin typeface="Calibri"/>
              <a:ea typeface="Calibri"/>
              <a:cs typeface="Calibri"/>
              <a:sym typeface="Calibri"/>
            </a:endParaRPr>
          </a:p>
        </p:txBody>
      </p:sp>
      <p:sp>
        <p:nvSpPr>
          <p:cNvPr id="348" name="Google Shape;348;p9"/>
          <p:cNvSpPr/>
          <p:nvPr/>
        </p:nvSpPr>
        <p:spPr>
          <a:xfrm>
            <a:off x="464356" y="4503737"/>
            <a:ext cx="3893400" cy="369332"/>
          </a:xfrm>
          <a:prstGeom prst="rect">
            <a:avLst/>
          </a:prstGeom>
          <a:noFill/>
          <a:ln>
            <a:noFill/>
          </a:ln>
        </p:spPr>
        <p:txBody>
          <a:bodyPr spcFirstLastPara="1" wrap="square" lIns="0" tIns="0" rIns="0" bIns="0" anchor="t" anchorCtr="0">
            <a:spAutoFit/>
          </a:bodyPr>
          <a:lstStyle/>
          <a:p>
            <a:pPr marL="0" marR="0" lvl="0" indent="0" algn="l" rtl="0">
              <a:spcBef>
                <a:spcPts val="0"/>
              </a:spcBef>
              <a:spcAft>
                <a:spcPts val="0"/>
              </a:spcAft>
              <a:buClr>
                <a:srgbClr val="E0E0E0"/>
              </a:buClr>
              <a:buSzPts val="674"/>
              <a:buFont typeface="Calibri"/>
              <a:buNone/>
            </a:pPr>
            <a:r>
              <a:rPr lang="en-US" sz="800" b="0" i="0" u="none" strike="noStrike" cap="none">
                <a:solidFill>
                  <a:srgbClr val="E0E0E0"/>
                </a:solidFill>
                <a:latin typeface="Calibri"/>
                <a:ea typeface="Calibri"/>
                <a:cs typeface="Calibri"/>
                <a:sym typeface="Calibri"/>
              </a:rPr>
              <a:t>Disable external entity resolution in the XML parser. Validate and whitelist XML inputs. Use safer parsing libraries or configure the parser to prohibit external DTDs and access to local files.</a:t>
            </a:r>
            <a:endParaRPr sz="800" b="0" i="0" u="none" strike="noStrike" cap="none">
              <a:solidFill>
                <a:schemeClr val="dk1"/>
              </a:solidFill>
              <a:latin typeface="Calibri"/>
              <a:ea typeface="Calibri"/>
              <a:cs typeface="Calibri"/>
              <a:sym typeface="Calibri"/>
            </a:endParaRPr>
          </a:p>
        </p:txBody>
      </p:sp>
      <p:sp>
        <p:nvSpPr>
          <p:cNvPr id="349" name="Google Shape;349;p9"/>
          <p:cNvSpPr/>
          <p:nvPr/>
        </p:nvSpPr>
        <p:spPr>
          <a:xfrm>
            <a:off x="4679168" y="803068"/>
            <a:ext cx="4107600" cy="4212300"/>
          </a:xfrm>
          <a:prstGeom prst="rect">
            <a:avLst/>
          </a:prstGeom>
          <a:solidFill>
            <a:srgbClr val="00D4FF">
              <a:alpha val="4705"/>
            </a:srgbClr>
          </a:solidFill>
          <a:ln w="18275" cap="flat" cmpd="sng">
            <a:solidFill>
              <a:srgbClr val="00FF4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933594" y="3006735"/>
            <a:ext cx="1598700" cy="162000"/>
          </a:xfrm>
          <a:prstGeom prst="rect">
            <a:avLst/>
          </a:prstGeom>
          <a:noFill/>
          <a:ln>
            <a:noFill/>
          </a:ln>
        </p:spPr>
        <p:txBody>
          <a:bodyPr spcFirstLastPara="1" wrap="square" lIns="0" tIns="0" rIns="0" bIns="0" anchor="t" anchorCtr="0">
            <a:spAutoFit/>
          </a:bodyPr>
          <a:lstStyle/>
          <a:p>
            <a:pPr marL="0" marR="0" lvl="0" indent="0" algn="ctr" rtl="0">
              <a:lnSpc>
                <a:spcPct val="135593"/>
              </a:lnSpc>
              <a:spcBef>
                <a:spcPts val="0"/>
              </a:spcBef>
              <a:spcAft>
                <a:spcPts val="0"/>
              </a:spcAft>
              <a:buClr>
                <a:srgbClr val="00FF41"/>
              </a:buClr>
              <a:buSzPts val="885"/>
              <a:buFont typeface="Calibri"/>
              <a:buNone/>
            </a:pPr>
            <a:r>
              <a:rPr lang="en-US" sz="885" b="1" i="0" u="none" strike="noStrike" cap="none">
                <a:solidFill>
                  <a:srgbClr val="00FF41"/>
                </a:solidFill>
                <a:latin typeface="Calibri"/>
                <a:ea typeface="Calibri"/>
                <a:cs typeface="Calibri"/>
                <a:sym typeface="Calibri"/>
              </a:rPr>
              <a:t>Insert Screenshot Here</a:t>
            </a:r>
            <a:endParaRPr sz="885" b="0" i="0" u="none" strike="noStrike" cap="none">
              <a:solidFill>
                <a:schemeClr val="dk1"/>
              </a:solidFill>
              <a:latin typeface="Calibri"/>
              <a:ea typeface="Calibri"/>
              <a:cs typeface="Calibri"/>
              <a:sym typeface="Calibri"/>
            </a:endParaRPr>
          </a:p>
        </p:txBody>
      </p:sp>
      <p:sp>
        <p:nvSpPr>
          <p:cNvPr id="351" name="Google Shape;351;p9"/>
          <p:cNvSpPr/>
          <p:nvPr/>
        </p:nvSpPr>
        <p:spPr>
          <a:xfrm>
            <a:off x="5933594" y="3234819"/>
            <a:ext cx="1598700" cy="107400"/>
          </a:xfrm>
          <a:prstGeom prst="rect">
            <a:avLst/>
          </a:prstGeom>
          <a:noFill/>
          <a:ln>
            <a:noFill/>
          </a:ln>
        </p:spPr>
        <p:txBody>
          <a:bodyPr spcFirstLastPara="1" wrap="square" lIns="0" tIns="0" rIns="0" bIns="0" anchor="t" anchorCtr="0">
            <a:spAutoFit/>
          </a:bodyPr>
          <a:lstStyle/>
          <a:p>
            <a:pPr marL="0" marR="0" lvl="0" indent="0" algn="ctr" rtl="0">
              <a:lnSpc>
                <a:spcPct val="128824"/>
              </a:lnSpc>
              <a:spcBef>
                <a:spcPts val="0"/>
              </a:spcBef>
              <a:spcAft>
                <a:spcPts val="0"/>
              </a:spcAft>
              <a:buClr>
                <a:srgbClr val="00D4FF"/>
              </a:buClr>
              <a:buSzPts val="621"/>
              <a:buFont typeface="Calibri"/>
              <a:buNone/>
            </a:pPr>
            <a:r>
              <a:rPr lang="en-US" sz="621" b="0" i="0" u="none" strike="noStrike" cap="none">
                <a:solidFill>
                  <a:srgbClr val="00D4FF"/>
                </a:solidFill>
                <a:latin typeface="Calibri"/>
                <a:ea typeface="Calibri"/>
                <a:cs typeface="Calibri"/>
                <a:sym typeface="Calibri"/>
              </a:rPr>
              <a:t>XXE Vulnerability Evidence</a:t>
            </a:r>
            <a:endParaRPr sz="621" b="0" i="0" u="none" strike="noStrike" cap="none">
              <a:solidFill>
                <a:schemeClr val="dk1"/>
              </a:solidFill>
              <a:latin typeface="Calibri"/>
              <a:ea typeface="Calibri"/>
              <a:cs typeface="Calibri"/>
              <a:sym typeface="Calibri"/>
            </a:endParaRPr>
          </a:p>
        </p:txBody>
      </p:sp>
      <p:sp>
        <p:nvSpPr>
          <p:cNvPr id="352" name="Google Shape;352;p9"/>
          <p:cNvSpPr/>
          <p:nvPr/>
        </p:nvSpPr>
        <p:spPr>
          <a:xfrm>
            <a:off x="4786325" y="4744320"/>
            <a:ext cx="3893400" cy="171900"/>
          </a:xfrm>
          <a:prstGeom prst="rect">
            <a:avLst/>
          </a:prstGeom>
          <a:solidFill>
            <a:srgbClr val="000000">
              <a:alpha val="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4786325" y="4744320"/>
            <a:ext cx="3893400" cy="6600"/>
          </a:xfrm>
          <a:prstGeom prst="rect">
            <a:avLst/>
          </a:prstGeom>
          <a:solidFill>
            <a:srgbClr val="00D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4786325" y="4744320"/>
            <a:ext cx="3893400" cy="171900"/>
          </a:xfrm>
          <a:prstGeom prst="rect">
            <a:avLst/>
          </a:prstGeom>
          <a:noFill/>
          <a:ln>
            <a:noFill/>
          </a:ln>
        </p:spPr>
        <p:txBody>
          <a:bodyPr spcFirstLastPara="1" wrap="square" lIns="0" tIns="85075" rIns="0" bIns="0" anchor="t" anchorCtr="0">
            <a:spAutoFit/>
          </a:bodyPr>
          <a:lstStyle/>
          <a:p>
            <a:pPr marL="0" marR="0" lvl="0" indent="0" algn="ctr" rtl="0">
              <a:lnSpc>
                <a:spcPct val="123239"/>
              </a:lnSpc>
              <a:spcBef>
                <a:spcPts val="0"/>
              </a:spcBef>
              <a:spcAft>
                <a:spcPts val="0"/>
              </a:spcAft>
              <a:buClr>
                <a:srgbClr val="00D4FF"/>
              </a:buClr>
              <a:buSzPts val="568"/>
              <a:buFont typeface="Calibri"/>
              <a:buNone/>
            </a:pPr>
            <a:r>
              <a:rPr lang="en-US" sz="568" b="0" i="0" u="none" strike="noStrike" cap="none">
                <a:solidFill>
                  <a:srgbClr val="00D4FF"/>
                </a:solidFill>
                <a:latin typeface="Calibri"/>
                <a:ea typeface="Calibri"/>
                <a:cs typeface="Calibri"/>
                <a:sym typeface="Calibri"/>
              </a:rPr>
              <a:t>Additional instances of this vulnerability were found</a:t>
            </a:r>
            <a:endParaRPr sz="568" b="0" i="0" u="none" strike="noStrike" cap="none">
              <a:solidFill>
                <a:schemeClr val="dk1"/>
              </a:solidFill>
              <a:latin typeface="Calibri"/>
              <a:ea typeface="Calibri"/>
              <a:cs typeface="Calibri"/>
              <a:sym typeface="Calibri"/>
            </a:endParaRPr>
          </a:p>
        </p:txBody>
      </p:sp>
      <p:pic>
        <p:nvPicPr>
          <p:cNvPr id="355" name="Google Shape;355;p9"/>
          <p:cNvPicPr preferRelativeResize="0"/>
          <p:nvPr/>
        </p:nvPicPr>
        <p:blipFill>
          <a:blip r:embed="rId4"/>
          <a:srcRect/>
          <a:stretch/>
        </p:blipFill>
        <p:spPr>
          <a:xfrm>
            <a:off x="4822000" y="953685"/>
            <a:ext cx="3836424" cy="1820195"/>
          </a:xfrm>
          <a:prstGeom prst="rect">
            <a:avLst/>
          </a:prstGeom>
          <a:solidFill>
            <a:srgbClr val="00D4FF">
              <a:alpha val="4710"/>
            </a:srgbClr>
          </a:solidFill>
          <a:ln w="18275" cap="flat" cmpd="sng">
            <a:solidFill>
              <a:srgbClr val="00FF41"/>
            </a:solidFill>
            <a:prstDash val="dash"/>
            <a:round/>
            <a:headEnd type="none" w="sm" len="sm"/>
            <a:tailEnd type="none" w="sm" len="sm"/>
          </a:ln>
        </p:spPr>
      </p:pic>
      <p:pic>
        <p:nvPicPr>
          <p:cNvPr id="2" name="Google Shape;355;p9">
            <a:extLst>
              <a:ext uri="{FF2B5EF4-FFF2-40B4-BE49-F238E27FC236}">
                <a16:creationId xmlns:a16="http://schemas.microsoft.com/office/drawing/2014/main" id="{6B12019F-99C0-CFDD-3579-74429DCBFE8F}"/>
              </a:ext>
            </a:extLst>
          </p:cNvPr>
          <p:cNvPicPr preferRelativeResize="0"/>
          <p:nvPr/>
        </p:nvPicPr>
        <p:blipFill>
          <a:blip r:embed="rId5"/>
          <a:srcRect/>
          <a:stretch/>
        </p:blipFill>
        <p:spPr>
          <a:xfrm>
            <a:off x="4822000" y="2877015"/>
            <a:ext cx="3836424" cy="1768157"/>
          </a:xfrm>
          <a:prstGeom prst="rect">
            <a:avLst/>
          </a:prstGeom>
          <a:solidFill>
            <a:srgbClr val="00D4FF">
              <a:alpha val="4710"/>
            </a:srgbClr>
          </a:solidFill>
          <a:ln w="18275" cap="flat" cmpd="sng">
            <a:solidFill>
              <a:srgbClr val="00FF41"/>
            </a:solidFill>
            <a:prstDash val="dash"/>
            <a:round/>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TotalTime>
  <Words>4735</Words>
  <Application>Microsoft Office PowerPoint</Application>
  <PresentationFormat>On-screen Show (16:9)</PresentationFormat>
  <Paragraphs>573</Paragraphs>
  <Slides>25</Slides>
  <Notes>25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25</vt:i4>
      </vt:variant>
    </vt:vector>
  </HeadingPairs>
  <TitlesOfParts>
    <vt:vector size="28"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PptxGenJS</dc:creator>
  <cp:lastModifiedBy>medo_m1532003@hotmail.com</cp:lastModifiedBy>
  <cp:revision>32</cp:revision>
  <dcterms:created xsi:type="dcterms:W3CDTF">2025-11-15T16:10:42Z</dcterms:created>
  <dcterms:modified xsi:type="dcterms:W3CDTF">2025-11-18T09:20:47Z</dcterms:modified>
</cp:coreProperties>
</file>